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3"/>
    <p:sldId id="281" r:id="rId4"/>
    <p:sldId id="258" r:id="rId5"/>
    <p:sldId id="306" r:id="rId6"/>
    <p:sldId id="309" r:id="rId7"/>
    <p:sldId id="360" r:id="rId8"/>
    <p:sldId id="362" r:id="rId9"/>
    <p:sldId id="328" r:id="rId10"/>
    <p:sldId id="310" r:id="rId11"/>
    <p:sldId id="331" r:id="rId12"/>
    <p:sldId id="332" r:id="rId13"/>
    <p:sldId id="333" r:id="rId14"/>
    <p:sldId id="338" r:id="rId15"/>
    <p:sldId id="312" r:id="rId16"/>
    <p:sldId id="324" r:id="rId17"/>
    <p:sldId id="325" r:id="rId18"/>
    <p:sldId id="326" r:id="rId19"/>
    <p:sldId id="313" r:id="rId20"/>
    <p:sldId id="314" r:id="rId21"/>
    <p:sldId id="315" r:id="rId22"/>
    <p:sldId id="316" r:id="rId23"/>
    <p:sldId id="341" r:id="rId24"/>
    <p:sldId id="343" r:id="rId25"/>
    <p:sldId id="344" r:id="rId26"/>
    <p:sldId id="342" r:id="rId27"/>
    <p:sldId id="317" r:id="rId28"/>
    <p:sldId id="411" r:id="rId29"/>
    <p:sldId id="399" r:id="rId30"/>
    <p:sldId id="340" r:id="rId31"/>
    <p:sldId id="278" r:id="rId3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howGuides="1">
      <p:cViewPr varScale="1">
        <p:scale>
          <a:sx n="91" d="100"/>
          <a:sy n="91" d="100"/>
        </p:scale>
        <p:origin x="840" y="176"/>
      </p:cViewPr>
      <p:guideLst>
        <p:guide orient="horz" pos="2052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78" d="100"/>
        <a:sy n="7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F0C40E-276C-4ABC-BB7E-02513FD0F5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2639378"/>
            <a:ext cx="11903075" cy="585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1"/>
          <p:cNvSpPr/>
          <p:nvPr/>
        </p:nvSpPr>
        <p:spPr>
          <a:xfrm>
            <a:off x="4687888" y="2327275"/>
            <a:ext cx="2960687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dirty="0">
                <a:solidFill>
                  <a:srgbClr val="C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2018</a:t>
            </a:r>
            <a:endParaRPr lang="zh-CN" altLang="en-US" sz="10000" dirty="0">
              <a:solidFill>
                <a:srgbClr val="C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052" name="矩形 2"/>
          <p:cNvSpPr/>
          <p:nvPr/>
        </p:nvSpPr>
        <p:spPr>
          <a:xfrm>
            <a:off x="4281488" y="2078038"/>
            <a:ext cx="3629025" cy="2041525"/>
          </a:xfrm>
          <a:prstGeom prst="rect">
            <a:avLst/>
          </a:prstGeom>
          <a:noFill/>
          <a:ln w="25400" cap="rnd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3" name="矩形 3"/>
          <p:cNvSpPr/>
          <p:nvPr/>
        </p:nvSpPr>
        <p:spPr>
          <a:xfrm>
            <a:off x="-184150" y="3235325"/>
            <a:ext cx="4465638" cy="4445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4" name="矩形 4"/>
          <p:cNvSpPr/>
          <p:nvPr/>
        </p:nvSpPr>
        <p:spPr>
          <a:xfrm>
            <a:off x="7910513" y="3235325"/>
            <a:ext cx="4470400" cy="4445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5" name="文本框 9"/>
          <p:cNvSpPr/>
          <p:nvPr/>
        </p:nvSpPr>
        <p:spPr>
          <a:xfrm>
            <a:off x="4179888" y="4308624"/>
            <a:ext cx="59658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中德护士护理人才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交流计划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8"/>
          <p:cNvSpPr/>
          <p:nvPr/>
        </p:nvSpPr>
        <p:spPr>
          <a:xfrm>
            <a:off x="9707880" y="349758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矩形 24"/>
          <p:cNvSpPr/>
          <p:nvPr/>
        </p:nvSpPr>
        <p:spPr>
          <a:xfrm>
            <a:off x="3733800" y="3525520"/>
            <a:ext cx="1979613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学历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矩形 25"/>
          <p:cNvSpPr/>
          <p:nvPr/>
        </p:nvSpPr>
        <p:spPr>
          <a:xfrm>
            <a:off x="6835775" y="3525520"/>
            <a:ext cx="1978025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文本框 29"/>
          <p:cNvSpPr/>
          <p:nvPr/>
        </p:nvSpPr>
        <p:spPr>
          <a:xfrm>
            <a:off x="981075" y="3923030"/>
            <a:ext cx="1268730" cy="1449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18-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23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周岁；性别不限；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未婚优先；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3" name="文本框 30"/>
          <p:cNvSpPr/>
          <p:nvPr/>
        </p:nvSpPr>
        <p:spPr>
          <a:xfrm>
            <a:off x="3733800" y="4243070"/>
            <a:ext cx="2502535" cy="1920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应届大专或者本科护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理专业学员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参加中国护资考试学员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有护资考试成绩合格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证书者优先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 200"/>
          <p:cNvSpPr/>
          <p:nvPr/>
        </p:nvSpPr>
        <p:spPr>
          <a:xfrm>
            <a:off x="3960495" y="670560"/>
            <a:ext cx="4542790" cy="71882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22935" y="352552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年龄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 descr="A000220150320C8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1744345"/>
            <a:ext cx="1397635" cy="1793875"/>
          </a:xfrm>
          <a:prstGeom prst="rect">
            <a:avLst/>
          </a:prstGeom>
        </p:spPr>
      </p:pic>
      <p:pic>
        <p:nvPicPr>
          <p:cNvPr id="21" name="图片 20" descr="A000220150319J83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65" y="1796415"/>
            <a:ext cx="1163955" cy="1729105"/>
          </a:xfrm>
          <a:prstGeom prst="rect">
            <a:avLst/>
          </a:prstGeom>
        </p:spPr>
      </p:pic>
      <p:pic>
        <p:nvPicPr>
          <p:cNvPr id="22" name="图片 21" descr="A000220150320C90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1764665"/>
            <a:ext cx="1191895" cy="1753235"/>
          </a:xfrm>
          <a:prstGeom prst="rect">
            <a:avLst/>
          </a:prstGeom>
        </p:spPr>
      </p:pic>
      <p:sp>
        <p:nvSpPr>
          <p:cNvPr id="26" name="文本框 30"/>
          <p:cNvSpPr/>
          <p:nvPr/>
        </p:nvSpPr>
        <p:spPr>
          <a:xfrm>
            <a:off x="7003415" y="4178300"/>
            <a:ext cx="164338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歌德学院考取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的B1语言证书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A000220150322J76P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55" y="1810385"/>
            <a:ext cx="1288415" cy="1701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47490" y="801370"/>
            <a:ext cx="46831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项目模式（</a:t>
            </a:r>
            <a:r>
              <a:rPr lang="en-US" altLang="zh-CN" sz="2400" b="1" dirty="0" smtClean="0"/>
              <a:t>2+3</a:t>
            </a:r>
            <a:r>
              <a:rPr lang="zh-CN" altLang="en-US" sz="2400" b="1" dirty="0" smtClean="0"/>
              <a:t>）</a:t>
            </a:r>
            <a:r>
              <a:rPr lang="zh-CN" altLang="en-US" sz="2400" b="1" dirty="0"/>
              <a:t>职业培训模式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814560" y="4243070"/>
            <a:ext cx="2087245" cy="214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身体健康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无犯罪记录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有爱心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愿意从事老年护理/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护士行业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8"/>
          <p:cNvSpPr/>
          <p:nvPr/>
        </p:nvSpPr>
        <p:spPr>
          <a:xfrm>
            <a:off x="9707880" y="349758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矩形 24"/>
          <p:cNvSpPr/>
          <p:nvPr/>
        </p:nvSpPr>
        <p:spPr>
          <a:xfrm>
            <a:off x="3733800" y="3525520"/>
            <a:ext cx="1979613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学历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矩形 25"/>
          <p:cNvSpPr/>
          <p:nvPr/>
        </p:nvSpPr>
        <p:spPr>
          <a:xfrm>
            <a:off x="6835775" y="3525520"/>
            <a:ext cx="1978025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文本框 29"/>
          <p:cNvSpPr/>
          <p:nvPr/>
        </p:nvSpPr>
        <p:spPr>
          <a:xfrm>
            <a:off x="981075" y="3923030"/>
            <a:ext cx="1268730" cy="1449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18-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周岁；性别不限；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未婚优先；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3" name="文本框 30"/>
          <p:cNvSpPr/>
          <p:nvPr/>
        </p:nvSpPr>
        <p:spPr>
          <a:xfrm>
            <a:off x="3733800" y="4243070"/>
            <a:ext cx="2502535" cy="1920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应往届大专或本科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护理毕业生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有专业技术资格证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有护士执业证书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有工作经验者优先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 200"/>
          <p:cNvSpPr/>
          <p:nvPr/>
        </p:nvSpPr>
        <p:spPr>
          <a:xfrm>
            <a:off x="3960495" y="670560"/>
            <a:ext cx="5006340" cy="72834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22935" y="352552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年龄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 descr="A000220150320C8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1744345"/>
            <a:ext cx="1397635" cy="1793875"/>
          </a:xfrm>
          <a:prstGeom prst="rect">
            <a:avLst/>
          </a:prstGeom>
        </p:spPr>
      </p:pic>
      <p:pic>
        <p:nvPicPr>
          <p:cNvPr id="21" name="图片 20" descr="A000220150319J83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65" y="1796415"/>
            <a:ext cx="1163955" cy="1729105"/>
          </a:xfrm>
          <a:prstGeom prst="rect">
            <a:avLst/>
          </a:prstGeom>
        </p:spPr>
      </p:pic>
      <p:pic>
        <p:nvPicPr>
          <p:cNvPr id="22" name="图片 21" descr="A000220150320C90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1764665"/>
            <a:ext cx="1191895" cy="1753235"/>
          </a:xfrm>
          <a:prstGeom prst="rect">
            <a:avLst/>
          </a:prstGeom>
        </p:spPr>
      </p:pic>
      <p:sp>
        <p:nvSpPr>
          <p:cNvPr id="26" name="文本框 30"/>
          <p:cNvSpPr/>
          <p:nvPr/>
        </p:nvSpPr>
        <p:spPr>
          <a:xfrm>
            <a:off x="7003415" y="4178300"/>
            <a:ext cx="164338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歌德学院考取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的B1语言证书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A000220150322J76P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55" y="1810385"/>
            <a:ext cx="1288415" cy="1701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60495" y="805815"/>
            <a:ext cx="52901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项目模式（</a:t>
            </a:r>
            <a:r>
              <a:rPr lang="en-US" altLang="zh-CN" sz="2400" b="1"/>
              <a:t>1+5</a:t>
            </a:r>
            <a:r>
              <a:rPr lang="zh-CN" altLang="en-US" sz="2400" b="1"/>
              <a:t>）</a:t>
            </a:r>
            <a:r>
              <a:rPr lang="zh-CN" altLang="en-US" sz="2400" b="1">
                <a:sym typeface="+mn-ea"/>
              </a:rPr>
              <a:t>专业护理人员模式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9814560" y="4243070"/>
            <a:ext cx="2087245" cy="214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身体健康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无犯罪记录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有爱心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愿意从事老年护理/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护士行业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88055" y="6391910"/>
            <a:ext cx="521843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/>
              <a:t>工作地点：石荷州 ，不来梅，拜仁州，北莱茵州</a:t>
            </a:r>
            <a:endParaRPr lang="zh-CN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8"/>
          <p:cNvSpPr/>
          <p:nvPr/>
        </p:nvSpPr>
        <p:spPr>
          <a:xfrm>
            <a:off x="9707880" y="349758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矩形 24"/>
          <p:cNvSpPr/>
          <p:nvPr/>
        </p:nvSpPr>
        <p:spPr>
          <a:xfrm>
            <a:off x="3733800" y="3525520"/>
            <a:ext cx="1979613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学历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矩形 25"/>
          <p:cNvSpPr/>
          <p:nvPr/>
        </p:nvSpPr>
        <p:spPr>
          <a:xfrm>
            <a:off x="6835775" y="3525520"/>
            <a:ext cx="1978025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文本框 29"/>
          <p:cNvSpPr/>
          <p:nvPr/>
        </p:nvSpPr>
        <p:spPr>
          <a:xfrm>
            <a:off x="981075" y="3923030"/>
            <a:ext cx="1268730" cy="1449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周岁；性别不限；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未婚优先；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3" name="文本框 30"/>
          <p:cNvSpPr/>
          <p:nvPr/>
        </p:nvSpPr>
        <p:spPr>
          <a:xfrm>
            <a:off x="3733800" y="4243070"/>
            <a:ext cx="2502535" cy="1920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往届大专或本科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护理毕业生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有专业技术资格证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有护士执业证书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有一年以上工龄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 200"/>
          <p:cNvSpPr/>
          <p:nvPr/>
        </p:nvSpPr>
        <p:spPr>
          <a:xfrm>
            <a:off x="3960495" y="670560"/>
            <a:ext cx="5300345" cy="69977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22935" y="352552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年龄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 descr="A000220150320C8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1744345"/>
            <a:ext cx="1397635" cy="1793875"/>
          </a:xfrm>
          <a:prstGeom prst="rect">
            <a:avLst/>
          </a:prstGeom>
        </p:spPr>
      </p:pic>
      <p:pic>
        <p:nvPicPr>
          <p:cNvPr id="21" name="图片 20" descr="A000220150319J83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65" y="1796415"/>
            <a:ext cx="1163955" cy="1729105"/>
          </a:xfrm>
          <a:prstGeom prst="rect">
            <a:avLst/>
          </a:prstGeom>
        </p:spPr>
      </p:pic>
      <p:pic>
        <p:nvPicPr>
          <p:cNvPr id="22" name="图片 21" descr="A000220150320C90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1764665"/>
            <a:ext cx="1191895" cy="1753235"/>
          </a:xfrm>
          <a:prstGeom prst="rect">
            <a:avLst/>
          </a:prstGeom>
        </p:spPr>
      </p:pic>
      <p:sp>
        <p:nvSpPr>
          <p:cNvPr id="26" name="文本框 30"/>
          <p:cNvSpPr/>
          <p:nvPr/>
        </p:nvSpPr>
        <p:spPr>
          <a:xfrm>
            <a:off x="7003415" y="4178300"/>
            <a:ext cx="164338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歌德学院考取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的B1语言证书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A000220150322J76P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55" y="1810385"/>
            <a:ext cx="1288415" cy="1701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60495" y="791845"/>
            <a:ext cx="53581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项目模式（</a:t>
            </a:r>
            <a:r>
              <a:rPr lang="en-US" altLang="zh-CN" sz="2400" b="1"/>
              <a:t>0.5+5</a:t>
            </a:r>
            <a:r>
              <a:rPr lang="zh-CN" altLang="en-US" sz="2400" b="1"/>
              <a:t>）专业护理人员模式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9814560" y="4243070"/>
            <a:ext cx="2087245" cy="214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身体健康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无犯罪记录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有爱心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愿意从事老年护理/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护士行业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88055" y="6391910"/>
            <a:ext cx="521843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/>
              <a:t>工作地点：石荷州 ，不来梅，拜仁州，北莱茵州</a:t>
            </a:r>
            <a:endParaRPr lang="zh-CN" alt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867852" y="1248192"/>
            <a:ext cx="272605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免费留学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995410" y="1537355"/>
            <a:ext cx="31095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政府支持 项目可靠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55295" y="3679402"/>
            <a:ext cx="30308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学习期间每个月</a:t>
            </a:r>
            <a:r>
              <a:rPr lang="en-US" altLang="zh-CN" dirty="0" smtClean="0"/>
              <a:t>800-1200</a:t>
            </a:r>
            <a:r>
              <a:rPr lang="zh-CN" altLang="en-US" dirty="0" smtClean="0"/>
              <a:t>欧元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月的生活津贴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810625" y="5319444"/>
            <a:ext cx="2540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畅游申根国，无需签证</a:t>
            </a:r>
            <a:endParaRPr lang="zh-CN" altLang="en-US" dirty="0"/>
          </a:p>
          <a:p>
            <a:r>
              <a:rPr lang="zh-CN" altLang="en-US" dirty="0"/>
              <a:t>26个申根国免签，带</a:t>
            </a:r>
            <a:endParaRPr lang="zh-CN" altLang="en-US" dirty="0"/>
          </a:p>
          <a:p>
            <a:r>
              <a:rPr lang="zh-CN" altLang="en-US" dirty="0"/>
              <a:t>好护照，说走就走；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528127" y="5484474"/>
            <a:ext cx="2540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高薪就业，正式工作后，税前工资</a:t>
            </a:r>
            <a:r>
              <a:rPr lang="en-US" altLang="zh-CN" dirty="0" smtClean="0"/>
              <a:t>2400</a:t>
            </a:r>
            <a:r>
              <a:rPr lang="zh-CN" altLang="en-US" dirty="0" smtClean="0"/>
              <a:t>欧元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4478020" y="2004695"/>
            <a:ext cx="251460" cy="1543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3841115" y="3249930"/>
            <a:ext cx="45402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4295140" y="4455160"/>
            <a:ext cx="318770" cy="2508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7760335" y="2024380"/>
            <a:ext cx="241300" cy="1346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204200" y="3179445"/>
            <a:ext cx="4724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847330" y="4292600"/>
            <a:ext cx="356870" cy="3187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590290" y="120332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204200" y="445516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875395" y="278320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19415" y="120332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503930" y="456184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35275" y="283464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16755" y="1725930"/>
            <a:ext cx="3484880" cy="322389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项目优势</a:t>
            </a: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4805" y="3778885"/>
            <a:ext cx="310959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一人出国 全家移民</a:t>
            </a:r>
            <a:endParaRPr lang="en-US" altLang="zh-CN" dirty="0" smtClean="0"/>
          </a:p>
          <a:p>
            <a:r>
              <a:rPr lang="zh-CN" altLang="en-US" dirty="0" smtClean="0"/>
              <a:t>工作</a:t>
            </a:r>
            <a:r>
              <a:rPr lang="zh-CN" altLang="en-US" dirty="0"/>
              <a:t>满</a:t>
            </a:r>
            <a:r>
              <a:rPr lang="zh-CN" altLang="en-US" dirty="0" smtClean="0"/>
              <a:t>五年</a:t>
            </a:r>
            <a:r>
              <a:rPr lang="zh-CN" altLang="en-US" dirty="0"/>
              <a:t>即可</a:t>
            </a:r>
            <a:r>
              <a:rPr lang="zh-CN" altLang="en-US" dirty="0" smtClean="0"/>
              <a:t>申请移民；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5"/>
          <p:cNvSpPr/>
          <p:nvPr/>
        </p:nvSpPr>
        <p:spPr>
          <a:xfrm>
            <a:off x="-92075" y="2844800"/>
            <a:ext cx="12379325" cy="1052513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组合 26"/>
          <p:cNvGrpSpPr/>
          <p:nvPr/>
        </p:nvGrpSpPr>
        <p:grpSpPr>
          <a:xfrm>
            <a:off x="-92075" y="2354263"/>
            <a:ext cx="12379325" cy="1543050"/>
            <a:chOff x="0" y="0"/>
            <a:chExt cx="12382501" cy="1543050"/>
          </a:xfrm>
        </p:grpSpPr>
        <p:sp>
          <p:nvSpPr>
            <p:cNvPr id="4103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4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5" name="文本框 9"/>
            <p:cNvSpPr/>
            <p:nvPr/>
          </p:nvSpPr>
          <p:spPr>
            <a:xfrm>
              <a:off x="3936774" y="448359"/>
              <a:ext cx="5515428" cy="6788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德国详情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0" name="折角形 18"/>
          <p:cNvSpPr/>
          <p:nvPr/>
        </p:nvSpPr>
        <p:spPr>
          <a:xfrm rot="10800000">
            <a:off x="1368425" y="1728788"/>
            <a:ext cx="1797050" cy="2359025"/>
          </a:xfrm>
          <a:prstGeom prst="foldedCorner">
            <a:avLst>
              <a:gd name="adj" fmla="val 35148"/>
            </a:avLst>
          </a:prstGeom>
          <a:gradFill rotWithShape="1">
            <a:gsLst>
              <a:gs pos="0">
                <a:srgbClr val="FAFAFA">
                  <a:alpha val="100000"/>
                </a:srgbClr>
              </a:gs>
              <a:gs pos="73999">
                <a:srgbClr val="D6D6D6">
                  <a:alpha val="100000"/>
                </a:srgbClr>
              </a:gs>
              <a:gs pos="82999">
                <a:srgbClr val="D6D6D6">
                  <a:alpha val="100000"/>
                </a:srgbClr>
              </a:gs>
              <a:gs pos="100000">
                <a:srgbClr val="E3E3E3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文本框 8"/>
          <p:cNvSpPr/>
          <p:nvPr/>
        </p:nvSpPr>
        <p:spPr>
          <a:xfrm>
            <a:off x="1814513" y="2209800"/>
            <a:ext cx="1163637" cy="1722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2" name="文本框 27"/>
          <p:cNvSpPr/>
          <p:nvPr/>
        </p:nvSpPr>
        <p:spPr>
          <a:xfrm>
            <a:off x="3841750" y="3973830"/>
            <a:ext cx="6473190" cy="35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德国概况     赴德亮点      德国福利　　学员德国生活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 200"/>
          <p:cNvSpPr/>
          <p:nvPr/>
        </p:nvSpPr>
        <p:spPr>
          <a:xfrm>
            <a:off x="4583430" y="723265"/>
            <a:ext cx="2632710" cy="8058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85665" y="767080"/>
            <a:ext cx="242824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宋体" panose="02010600030101010101" pitchFamily="2" charset="-122"/>
                <a:sym typeface="+mn-ea"/>
              </a:rPr>
              <a:t>德国概况</a:t>
            </a:r>
            <a:endParaRPr lang="zh-CN" altLang="en-US" sz="44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deguodi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1844675"/>
            <a:ext cx="7070090" cy="4678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39685" y="2821940"/>
            <a:ext cx="4354830" cy="2722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>
                <a:sym typeface="+mn-ea"/>
              </a:rPr>
              <a:t>1871 德意志帝国</a:t>
            </a:r>
            <a:endParaRPr lang="zh-CN" altLang="en-US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>
                <a:sym typeface="+mn-ea"/>
              </a:rPr>
              <a:t>1914</a:t>
            </a:r>
            <a:r>
              <a:rPr lang="en-US" altLang="zh-CN" dirty="0" smtClean="0">
                <a:sym typeface="+mn-ea"/>
              </a:rPr>
              <a:t>-1918</a:t>
            </a:r>
            <a:endParaRPr lang="en-US" altLang="zh-CN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dirty="0" smtClean="0">
                <a:sym typeface="+mn-ea"/>
              </a:rPr>
              <a:t>1933</a:t>
            </a:r>
            <a:endParaRPr lang="en-US" altLang="zh-CN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>
                <a:sym typeface="+mn-ea"/>
              </a:rPr>
              <a:t>1939</a:t>
            </a:r>
            <a:r>
              <a:rPr lang="en-US" altLang="zh-CN" dirty="0" smtClean="0">
                <a:sym typeface="+mn-ea"/>
              </a:rPr>
              <a:t>-1945</a:t>
            </a:r>
            <a:endParaRPr lang="en-US" altLang="zh-CN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>
                <a:sym typeface="+mn-ea"/>
              </a:rPr>
              <a:t>194</a:t>
            </a:r>
            <a:r>
              <a:rPr lang="en-US" altLang="zh-CN" dirty="0" smtClean="0">
                <a:sym typeface="+mn-ea"/>
              </a:rPr>
              <a:t>9</a:t>
            </a:r>
            <a:r>
              <a:rPr lang="zh-CN" altLang="en-US" dirty="0" smtClean="0">
                <a:sym typeface="+mn-ea"/>
              </a:rPr>
              <a:t>年分裂为东西两德。</a:t>
            </a:r>
            <a:endParaRPr lang="zh-CN" altLang="en-US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>
                <a:sym typeface="+mn-ea"/>
              </a:rPr>
              <a:t>1990年10月3日，德意志民主共和国（简称东德或民主德国）正式加入联邦德国，实现两德统一。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715645" y="1643380"/>
            <a:ext cx="10416540" cy="4950460"/>
          </a:xfrm>
        </p:spPr>
        <p:txBody>
          <a:bodyPr anchor="ctr">
            <a:normAutofit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en-US" altLang="zh-CN" sz="1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1800" dirty="0" smtClean="0">
                <a:sym typeface="+mn-ea"/>
              </a:rPr>
              <a:t>总统：弗兰克-瓦尔特·施泰因迈尔  Frank-Walter Steinmeier </a:t>
            </a:r>
            <a:r>
              <a:rPr lang="en-US" altLang="zh-CN" sz="1800" dirty="0" smtClean="0">
                <a:sym typeface="+mn-ea"/>
              </a:rPr>
              <a:t>5 SPD</a:t>
            </a:r>
            <a:endParaRPr lang="en-US" altLang="zh-CN" sz="1800" dirty="0" smtClean="0">
              <a:sym typeface="+mn-ea"/>
            </a:endParaRPr>
          </a:p>
          <a:p>
            <a:pPr lvl="0" algn="just"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zh-CN" altLang="en-US" sz="1800" dirty="0" smtClean="0">
                <a:sym typeface="+mn-ea"/>
              </a:rPr>
              <a:t>总理：安格拉·多罗特娅·默克尔 Angela Dorothea Merkel </a:t>
            </a:r>
            <a:r>
              <a:rPr lang="en-US" altLang="zh-CN" sz="1800" dirty="0" smtClean="0">
                <a:sym typeface="+mn-ea"/>
              </a:rPr>
              <a:t>4 CDU</a:t>
            </a:r>
            <a:endParaRPr lang="en-US" altLang="zh-CN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1800" dirty="0" smtClean="0">
                <a:sym typeface="+mn-ea"/>
              </a:rPr>
              <a:t>欧洲第一大经济体：</a:t>
            </a:r>
            <a:endParaRPr lang="zh-CN" altLang="en-US" sz="1800" dirty="0" smtClean="0">
              <a:sym typeface="+mn-ea"/>
            </a:endParaRPr>
          </a:p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en-US" altLang="zh-CN" sz="1800" dirty="0" smtClean="0">
                <a:sym typeface="+mn-ea"/>
              </a:rPr>
              <a:t>    </a:t>
            </a:r>
            <a:r>
              <a:rPr lang="zh-CN" altLang="en-US" sz="1800" dirty="0" smtClean="0">
                <a:sym typeface="+mn-ea"/>
              </a:rPr>
              <a:t>博朗，汉莎，万宝龙，日默瓦</a:t>
            </a:r>
            <a:r>
              <a:rPr lang="en-US" altLang="zh-CN" sz="1800" dirty="0" smtClean="0">
                <a:sym typeface="+mn-ea"/>
              </a:rPr>
              <a:t>, DHL, </a:t>
            </a:r>
            <a:r>
              <a:rPr lang="zh-CN" altLang="en-US" sz="1800" dirty="0" smtClean="0">
                <a:sym typeface="+mn-ea"/>
              </a:rPr>
              <a:t>拜耳，巴斯夫，阿迪达斯</a:t>
            </a:r>
            <a:endParaRPr lang="zh-CN" altLang="en-US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>
                <a:sym typeface="+mn-ea"/>
              </a:rPr>
              <a:t>思想家：莱布尼茨、康德、马克思、叔本华、尼采、费希特、谢林、黑格尔、费尔巴哈、胡塞尔、海德格尔.</a:t>
            </a:r>
            <a:endParaRPr lang="en-US" altLang="zh-CN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>
                <a:sym typeface="+mn-ea"/>
              </a:rPr>
              <a:t>文学家：</a:t>
            </a:r>
            <a:r>
              <a:rPr lang="zh-CN" altLang="en-US" sz="1800" dirty="0" smtClean="0">
                <a:sym typeface="+mn-ea"/>
              </a:rPr>
              <a:t>莱辛、</a:t>
            </a:r>
            <a:r>
              <a:rPr lang="en-US" altLang="zh-CN" sz="1800" dirty="0" smtClean="0">
                <a:sym typeface="+mn-ea"/>
              </a:rPr>
              <a:t>歌德、席勒、荷尔德林、海涅、</a:t>
            </a:r>
            <a:r>
              <a:rPr lang="zh-CN" altLang="en-US" sz="1800" dirty="0" smtClean="0">
                <a:sym typeface="+mn-ea"/>
              </a:rPr>
              <a:t>保罗策兰</a:t>
            </a:r>
            <a:r>
              <a:rPr lang="en-US" altLang="zh-CN" sz="1800" dirty="0" smtClean="0">
                <a:sym typeface="+mn-ea"/>
              </a:rPr>
              <a:t>、托马斯·曼</a:t>
            </a:r>
            <a:r>
              <a:rPr lang="zh-CN" altLang="en-US" sz="1800" dirty="0" smtClean="0">
                <a:sym typeface="+mn-ea"/>
              </a:rPr>
              <a:t>（卡夫卡，茨威格，君特格拉斯，赫尔曼黑塞）</a:t>
            </a:r>
            <a:endParaRPr lang="zh-CN" altLang="en-US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>
                <a:sym typeface="+mn-ea"/>
              </a:rPr>
              <a:t>音乐家：巴赫、贝多芬、舒曼、门德尔松、瓦格纳、韦伯、理查斯特劳斯.</a:t>
            </a:r>
            <a:endParaRPr lang="en-US" altLang="zh-CN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>
                <a:sym typeface="+mn-ea"/>
              </a:rPr>
              <a:t>科学家：欧姆、高斯、开普勒、莱布尼茨、爱因斯坦</a:t>
            </a:r>
            <a:endParaRPr lang="en-US" altLang="zh-CN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zh-CN" altLang="en-US" sz="1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zh-CN" altLang="en-US" sz="1800" dirty="0" smtClean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6973" y="485987"/>
            <a:ext cx="10416540" cy="4950460"/>
          </a:xfrm>
        </p:spPr>
        <p:txBody>
          <a:bodyPr anchor="ctr">
            <a:normAutofit/>
          </a:bodyPr>
          <a:lstStyle/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zh-CN" altLang="en-US" sz="1800" b="1" dirty="0" smtClean="0"/>
              <a:t>德国生活费：</a:t>
            </a:r>
            <a:endParaRPr lang="en-US" altLang="zh-CN" sz="1800" b="1" dirty="0" smtClean="0"/>
          </a:p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sz="1800" dirty="0" smtClean="0">
                <a:sym typeface="+mn-ea"/>
              </a:rPr>
              <a:t>宿舍一人一间，</a:t>
            </a:r>
            <a:r>
              <a:rPr lang="zh-CN" altLang="en-US" sz="1800" dirty="0" smtClean="0">
                <a:sym typeface="+mn-ea"/>
              </a:rPr>
              <a:t>独立卫生间，</a:t>
            </a:r>
            <a:r>
              <a:rPr sz="1800" dirty="0" smtClean="0">
                <a:sym typeface="+mn-ea"/>
              </a:rPr>
              <a:t>300-350 欧</a:t>
            </a:r>
            <a:r>
              <a:rPr lang="zh-CN" altLang="en-US" sz="1800" dirty="0" smtClean="0">
                <a:sym typeface="+mn-ea"/>
              </a:rPr>
              <a:t>元</a:t>
            </a:r>
            <a:r>
              <a:rPr sz="1800" dirty="0" smtClean="0">
                <a:sym typeface="+mn-ea"/>
              </a:rPr>
              <a:t>。</a:t>
            </a:r>
            <a:endParaRPr lang="en-US" sz="1800" dirty="0">
              <a:sym typeface="+mn-ea"/>
            </a:endParaRPr>
          </a:p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zh-CN" sz="1800" dirty="0" smtClean="0">
                <a:sym typeface="+mn-ea"/>
              </a:rPr>
              <a:t>一个月生活成本费用在</a:t>
            </a:r>
            <a:r>
              <a:rPr lang="en-US" altLang="zh-CN" sz="1800" dirty="0" smtClean="0">
                <a:sym typeface="+mn-ea"/>
              </a:rPr>
              <a:t>350</a:t>
            </a:r>
            <a:r>
              <a:rPr lang="zh-CN" altLang="en-US" sz="1800" dirty="0" smtClean="0">
                <a:sym typeface="+mn-ea"/>
              </a:rPr>
              <a:t>欧元</a:t>
            </a:r>
            <a:r>
              <a:rPr lang="en-US" altLang="zh-CN" sz="1800" dirty="0" smtClean="0">
                <a:sym typeface="+mn-ea"/>
              </a:rPr>
              <a:t>-500</a:t>
            </a:r>
            <a:r>
              <a:rPr lang="zh-CN" altLang="en-US" sz="1800" dirty="0" smtClean="0">
                <a:sym typeface="+mn-ea"/>
              </a:rPr>
              <a:t>欧元左右，</a:t>
            </a:r>
            <a:endParaRPr lang="en-US" altLang="zh-CN" sz="1800" dirty="0" smtClean="0">
              <a:sym typeface="+mn-ea"/>
            </a:endParaRPr>
          </a:p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zh-CN" altLang="en-US" sz="1800" dirty="0" smtClean="0">
                <a:sym typeface="+mn-ea"/>
              </a:rPr>
              <a:t>一</a:t>
            </a:r>
            <a:r>
              <a:rPr sz="1800" dirty="0" smtClean="0">
                <a:sym typeface="+mn-ea"/>
              </a:rPr>
              <a:t>般500欧元的标准就非常高了</a:t>
            </a:r>
            <a:r>
              <a:rPr lang="zh-CN" altLang="en-US" sz="1800" dirty="0" smtClean="0">
                <a:sym typeface="+mn-ea"/>
              </a:rPr>
              <a:t>。</a:t>
            </a:r>
            <a:endParaRPr lang="zh-CN" altLang="en-US" sz="1800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41" y="813647"/>
            <a:ext cx="6817360" cy="51130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4312920" y="3027680"/>
            <a:ext cx="3746500" cy="11880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94860" y="3246120"/>
            <a:ext cx="309435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</a:rPr>
              <a:t>赴德亮点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662170" y="2419985"/>
            <a:ext cx="714375" cy="52133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3425825" y="3453130"/>
            <a:ext cx="724535" cy="59817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662170" y="4340860"/>
            <a:ext cx="675640" cy="6953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7086600" y="4340860"/>
            <a:ext cx="675640" cy="6953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223885" y="3351530"/>
            <a:ext cx="627380" cy="5410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8795" y="1242695"/>
            <a:ext cx="3378835" cy="1056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42595" y="3162935"/>
            <a:ext cx="2708910" cy="1177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dirty="0">
              <a:sym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 smtClean="0">
                <a:sym typeface="+mn-ea"/>
              </a:rPr>
              <a:t>3.一人出国 全家移民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124315" y="2941320"/>
            <a:ext cx="2433955" cy="1274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>
                <a:sym typeface="+mn-ea"/>
              </a:rPr>
              <a:t>4.与德国公民同工同酬，享受当地福利待遇；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624955" y="5157470"/>
            <a:ext cx="3504565" cy="1177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>
                <a:sym typeface="+mn-ea"/>
              </a:rPr>
              <a:t>6.在德国期间可获得继续深造、进修学历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0805" y="5157470"/>
            <a:ext cx="3504565" cy="1177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dirty="0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ym typeface="+mn-ea"/>
              </a:rPr>
              <a:t>5.享受社保福利，</a:t>
            </a:r>
            <a:r>
              <a:rPr lang="zh-CN" altLang="en-US" dirty="0" smtClean="0">
                <a:sym typeface="+mn-ea"/>
              </a:rPr>
              <a:t>享受每年</a:t>
            </a:r>
            <a:r>
              <a:rPr lang="en-US" altLang="zh-CN" dirty="0" smtClean="0">
                <a:sym typeface="+mn-ea"/>
              </a:rPr>
              <a:t>26-30</a:t>
            </a:r>
            <a:r>
              <a:rPr lang="zh-CN" altLang="en-US" dirty="0" smtClean="0">
                <a:sym typeface="+mn-ea"/>
              </a:rPr>
              <a:t>天带薪休假；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25825" y="1511300"/>
            <a:ext cx="28187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1.工作满五年可申请永居；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上箭头 36"/>
          <p:cNvSpPr/>
          <p:nvPr/>
        </p:nvSpPr>
        <p:spPr>
          <a:xfrm>
            <a:off x="7172960" y="2506345"/>
            <a:ext cx="714375" cy="52133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847840" y="1242695"/>
            <a:ext cx="3378835" cy="1056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>
                <a:sym typeface="+mn-ea"/>
              </a:rPr>
              <a:t>    2.可免签畅游26个申根国家；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0"/>
          <p:cNvGrpSpPr/>
          <p:nvPr/>
        </p:nvGrpSpPr>
        <p:grpSpPr>
          <a:xfrm>
            <a:off x="1651000" y="1519555"/>
            <a:ext cx="9004935" cy="5083810"/>
            <a:chOff x="0" y="0"/>
            <a:chExt cx="9921757" cy="5787633"/>
          </a:xfrm>
        </p:grpSpPr>
        <p:sp>
          <p:nvSpPr>
            <p:cNvPr id="16400" name="矩形 2"/>
            <p:cNvSpPr/>
            <p:nvPr/>
          </p:nvSpPr>
          <p:spPr>
            <a:xfrm>
              <a:off x="3323788" y="1"/>
              <a:ext cx="3259667" cy="5787632"/>
            </a:xfrm>
            <a:prstGeom prst="rect">
              <a:avLst/>
            </a:prstGeom>
            <a:gradFill rotWithShape="1">
              <a:gsLst>
                <a:gs pos="0">
                  <a:srgbClr val="FAFAFA"/>
                </a:gs>
                <a:gs pos="100000">
                  <a:srgbClr val="E3E3E3"/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1" name="矩形 3"/>
            <p:cNvSpPr/>
            <p:nvPr/>
          </p:nvSpPr>
          <p:spPr>
            <a:xfrm>
              <a:off x="7033179" y="272853"/>
              <a:ext cx="2888578" cy="5217888"/>
            </a:xfrm>
            <a:prstGeom prst="rect">
              <a:avLst/>
            </a:prstGeom>
            <a:solidFill>
              <a:srgbClr val="D0CECE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2" name="流程图: 手动操作 5"/>
            <p:cNvSpPr/>
            <p:nvPr/>
          </p:nvSpPr>
          <p:spPr>
            <a:xfrm rot="-5400000">
              <a:off x="3920341" y="2663106"/>
              <a:ext cx="5787632" cy="46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0" t="0" r="0" b="0"/>
              <a:pathLst>
                <a:path w="10000" h="10094">
                  <a:moveTo>
                    <a:pt x="0" y="0"/>
                  </a:moveTo>
                  <a:lnTo>
                    <a:pt x="10000" y="0"/>
                  </a:lnTo>
                  <a:cubicBezTo>
                    <a:pt x="9841" y="3283"/>
                    <a:pt x="9683" y="6567"/>
                    <a:pt x="9524" y="9850"/>
                  </a:cubicBezTo>
                  <a:lnTo>
                    <a:pt x="521" y="10094"/>
                  </a:lnTo>
                  <a:cubicBezTo>
                    <a:pt x="282" y="5542"/>
                    <a:pt x="212" y="4646"/>
                    <a:pt x="0" y="0"/>
                  </a:cubicBez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矩形 8"/>
            <p:cNvSpPr/>
            <p:nvPr/>
          </p:nvSpPr>
          <p:spPr>
            <a:xfrm flipH="1">
              <a:off x="0" y="272853"/>
              <a:ext cx="2888578" cy="5208361"/>
            </a:xfrm>
            <a:prstGeom prst="rect">
              <a:avLst/>
            </a:prstGeom>
            <a:solidFill>
              <a:srgbClr val="D0CECE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4" name="流程图: 手动操作 5"/>
            <p:cNvSpPr/>
            <p:nvPr/>
          </p:nvSpPr>
          <p:spPr>
            <a:xfrm rot="5400000" flipH="1">
              <a:off x="210948" y="2663106"/>
              <a:ext cx="5787632" cy="461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0" t="0" r="0" b="0"/>
              <a:pathLst>
                <a:path w="10000" h="10094">
                  <a:moveTo>
                    <a:pt x="0" y="0"/>
                  </a:moveTo>
                  <a:lnTo>
                    <a:pt x="10000" y="0"/>
                  </a:lnTo>
                  <a:cubicBezTo>
                    <a:pt x="9841" y="3283"/>
                    <a:pt x="9683" y="6567"/>
                    <a:pt x="9524" y="9850"/>
                  </a:cubicBezTo>
                  <a:lnTo>
                    <a:pt x="521" y="10094"/>
                  </a:lnTo>
                  <a:cubicBezTo>
                    <a:pt x="282" y="5542"/>
                    <a:pt x="212" y="4646"/>
                    <a:pt x="0" y="0"/>
                  </a:cubicBez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7" name="文本框 15"/>
          <p:cNvSpPr/>
          <p:nvPr/>
        </p:nvSpPr>
        <p:spPr>
          <a:xfrm>
            <a:off x="3038475" y="906145"/>
            <a:ext cx="628904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92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拿到德国永居后可以享受到的福利</a:t>
            </a:r>
            <a:endParaRPr lang="zh-CN" altLang="en-US" sz="3200" b="1" dirty="0">
              <a:solidFill>
                <a:srgbClr val="19294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8" name="文本框 21"/>
          <p:cNvSpPr/>
          <p:nvPr/>
        </p:nvSpPr>
        <p:spPr>
          <a:xfrm>
            <a:off x="5165725" y="2032000"/>
            <a:ext cx="2033588" cy="39703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德国生孩子也是挣钱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　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德国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政府对于供养子女的补助力度的确很大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小孩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出生时，政府给予约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1000欧元的补助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endParaRPr lang="en-US" altLang="zh-CN" sz="1400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未满18个月的婴儿，有奶粉补助钱约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300欧元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每个月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政府还给一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个和第二个小孩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月最低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188欧元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第三个小孩190欧元起，从第四个小孩领取215欧元起</a:t>
            </a: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这种零花钱可以领到孩子大学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毕业（共计约人民币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万）</a:t>
            </a:r>
            <a:r>
              <a:rPr lang="zh-CN" altLang="en-US" sz="1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7" name="文本框 31"/>
          <p:cNvSpPr/>
          <p:nvPr/>
        </p:nvSpPr>
        <p:spPr>
          <a:xfrm>
            <a:off x="1922145" y="2239010"/>
            <a:ext cx="2035175" cy="31393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.【永居德国拿钱的福利有很多--移民者的子女可以享受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免费教育</a:t>
            </a:r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zh-CN" altLang="en-US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　德国已免除幼儿园、小学、中学、中专、技术学校的全部学费，并为中小学生提供免费营养配餐、校服、校车接送等福利</a:t>
            </a:r>
            <a:r>
              <a:rPr lang="zh-CN" altLang="en-US" sz="18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文本框 41"/>
          <p:cNvSpPr/>
          <p:nvPr/>
        </p:nvSpPr>
        <p:spPr>
          <a:xfrm>
            <a:off x="8328025" y="2032000"/>
            <a:ext cx="2033588" cy="289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3.【永居德国拿钱的福利有很多--在德国凡收入不足以租赁适当住房的公民可向政府申请住房补贴】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　每一个处于此类困境中的居民都可要求提供社会救济，包括生活费用补助或在如伤残、疾病或照料等特殊生活状况中的补助或照应，德国人即使不工作也可以过着十分舒适的生活。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等腰三角形 24"/>
          <p:cNvSpPr/>
          <p:nvPr/>
        </p:nvSpPr>
        <p:spPr>
          <a:xfrm>
            <a:off x="10107295" y="4661535"/>
            <a:ext cx="90170" cy="142875"/>
          </a:xfrm>
          <a:prstGeom prst="triangle">
            <a:avLst>
              <a:gd name="adj" fmla="val 50000"/>
            </a:avLst>
          </a:prstGeom>
          <a:solidFill>
            <a:srgbClr val="A8D08C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032" y="5249486"/>
            <a:ext cx="1480185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五角星 28"/>
          <p:cNvSpPr>
            <a:spLocks noChangeArrowheads="1"/>
          </p:cNvSpPr>
          <p:nvPr/>
        </p:nvSpPr>
        <p:spPr bwMode="auto">
          <a:xfrm>
            <a:off x="9378950" y="5186680"/>
            <a:ext cx="130175" cy="138113"/>
          </a:xfrm>
          <a:prstGeom prst="star5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直角三角形 29"/>
          <p:cNvSpPr/>
          <p:nvPr/>
        </p:nvSpPr>
        <p:spPr>
          <a:xfrm rot="6435900">
            <a:off x="10083483" y="5126673"/>
            <a:ext cx="166687" cy="73025"/>
          </a:xfrm>
          <a:prstGeom prst="rtTriangle">
            <a:avLst/>
          </a:prstGeom>
          <a:solidFill>
            <a:srgbClr val="F4B081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1"/>
          <p:cNvSpPr/>
          <p:nvPr/>
        </p:nvSpPr>
        <p:spPr>
          <a:xfrm>
            <a:off x="1663700" y="1315085"/>
            <a:ext cx="15875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075" name="文本框 45"/>
          <p:cNvSpPr/>
          <p:nvPr/>
        </p:nvSpPr>
        <p:spPr>
          <a:xfrm>
            <a:off x="3251200" y="1315085"/>
            <a:ext cx="3487738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CONTENTS</a:t>
            </a:r>
            <a:endParaRPr lang="zh-CN" altLang="en-US" sz="44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76" name="矩形 46"/>
          <p:cNvSpPr/>
          <p:nvPr/>
        </p:nvSpPr>
        <p:spPr>
          <a:xfrm>
            <a:off x="3093720" y="1430655"/>
            <a:ext cx="46038" cy="539750"/>
          </a:xfrm>
          <a:prstGeom prst="rect">
            <a:avLst/>
          </a:prstGeom>
          <a:solidFill>
            <a:srgbClr val="C8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7F7F7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1832610" y="2392045"/>
            <a:ext cx="4906010" cy="830263"/>
            <a:chOff x="0" y="0"/>
            <a:chExt cx="7727" cy="1308"/>
          </a:xfrm>
        </p:grpSpPr>
        <p:grpSp>
          <p:nvGrpSpPr>
            <p:cNvPr id="3096" name="Group 6"/>
            <p:cNvGrpSpPr>
              <a:grpSpLocks noChangeAspect="1"/>
            </p:cNvGrpSpPr>
            <p:nvPr/>
          </p:nvGrpSpPr>
          <p:grpSpPr>
            <a:xfrm>
              <a:off x="0" y="192"/>
              <a:ext cx="7727" cy="1116"/>
              <a:chOff x="0" y="0"/>
              <a:chExt cx="7727" cy="1116"/>
            </a:xfrm>
          </p:grpSpPr>
          <p:pic>
            <p:nvPicPr>
              <p:cNvPr id="3099" name="Picture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1372" cy="1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00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3" y="0"/>
                <a:ext cx="6245" cy="97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097" name="Text Box 9"/>
            <p:cNvSpPr/>
            <p:nvPr/>
          </p:nvSpPr>
          <p:spPr>
            <a:xfrm>
              <a:off x="304" y="0"/>
              <a:ext cx="800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4800" dirty="0">
                  <a:solidFill>
                    <a:srgbClr val="000000"/>
                  </a:solidFill>
                </a:rPr>
                <a:t>1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098" name="Text Box 10"/>
            <p:cNvSpPr/>
            <p:nvPr/>
          </p:nvSpPr>
          <p:spPr>
            <a:xfrm>
              <a:off x="1904" y="340"/>
              <a:ext cx="4855" cy="7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ea typeface="微软雅黑" panose="020B0503020204020204" pitchFamily="34" charset="-122"/>
                </a:rPr>
                <a:t>项目介绍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8" name="Group 11"/>
          <p:cNvGrpSpPr/>
          <p:nvPr/>
        </p:nvGrpSpPr>
        <p:grpSpPr>
          <a:xfrm>
            <a:off x="1800225" y="3318510"/>
            <a:ext cx="4906010" cy="830263"/>
            <a:chOff x="0" y="0"/>
            <a:chExt cx="7727" cy="1308"/>
          </a:xfrm>
        </p:grpSpPr>
        <p:grpSp>
          <p:nvGrpSpPr>
            <p:cNvPr id="3091" name="Group 12"/>
            <p:cNvGrpSpPr>
              <a:grpSpLocks noChangeAspect="1"/>
            </p:cNvGrpSpPr>
            <p:nvPr/>
          </p:nvGrpSpPr>
          <p:grpSpPr>
            <a:xfrm>
              <a:off x="0" y="192"/>
              <a:ext cx="7727" cy="1116"/>
              <a:chOff x="0" y="0"/>
              <a:chExt cx="7727" cy="1116"/>
            </a:xfrm>
          </p:grpSpPr>
          <p:pic>
            <p:nvPicPr>
              <p:cNvPr id="3094" name="Picture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1372" cy="1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3" y="0"/>
                <a:ext cx="6245" cy="97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092" name="Text Box 15"/>
            <p:cNvSpPr/>
            <p:nvPr/>
          </p:nvSpPr>
          <p:spPr>
            <a:xfrm>
              <a:off x="304" y="0"/>
              <a:ext cx="800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4800" dirty="0">
                  <a:solidFill>
                    <a:srgbClr val="000000"/>
                  </a:solidFill>
                </a:rPr>
                <a:t>2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093" name="Text Box 16"/>
            <p:cNvSpPr/>
            <p:nvPr/>
          </p:nvSpPr>
          <p:spPr>
            <a:xfrm>
              <a:off x="1904" y="340"/>
              <a:ext cx="4855" cy="7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德国详情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9" name="Group 17"/>
          <p:cNvGrpSpPr/>
          <p:nvPr/>
        </p:nvGrpSpPr>
        <p:grpSpPr>
          <a:xfrm>
            <a:off x="1800225" y="4207510"/>
            <a:ext cx="4906010" cy="830263"/>
            <a:chOff x="0" y="0"/>
            <a:chExt cx="7727" cy="1308"/>
          </a:xfrm>
        </p:grpSpPr>
        <p:grpSp>
          <p:nvGrpSpPr>
            <p:cNvPr id="3086" name="Group 18"/>
            <p:cNvGrpSpPr>
              <a:grpSpLocks noChangeAspect="1"/>
            </p:cNvGrpSpPr>
            <p:nvPr/>
          </p:nvGrpSpPr>
          <p:grpSpPr>
            <a:xfrm>
              <a:off x="0" y="192"/>
              <a:ext cx="7727" cy="1116"/>
              <a:chOff x="0" y="0"/>
              <a:chExt cx="7727" cy="1116"/>
            </a:xfrm>
          </p:grpSpPr>
          <p:pic>
            <p:nvPicPr>
              <p:cNvPr id="3089" name="Picture 1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1372" cy="1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0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3" y="0"/>
                <a:ext cx="6245" cy="97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087" name="Text Box 21"/>
            <p:cNvSpPr/>
            <p:nvPr/>
          </p:nvSpPr>
          <p:spPr>
            <a:xfrm>
              <a:off x="304" y="0"/>
              <a:ext cx="800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4800" dirty="0">
                  <a:solidFill>
                    <a:srgbClr val="000000"/>
                  </a:solidFill>
                </a:rPr>
                <a:t>3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088" name="Text Box 22"/>
            <p:cNvSpPr/>
            <p:nvPr/>
          </p:nvSpPr>
          <p:spPr>
            <a:xfrm>
              <a:off x="1904" y="340"/>
              <a:ext cx="485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微软雅黑" panose="020B0503020204020204" pitchFamily="34" charset="-122"/>
                </a:rPr>
                <a:t>项目流程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0"/>
          <p:cNvGrpSpPr/>
          <p:nvPr/>
        </p:nvGrpSpPr>
        <p:grpSpPr>
          <a:xfrm>
            <a:off x="1651000" y="1519551"/>
            <a:ext cx="9004935" cy="5083814"/>
            <a:chOff x="0" y="-5"/>
            <a:chExt cx="9921757" cy="5787638"/>
          </a:xfrm>
        </p:grpSpPr>
        <p:sp>
          <p:nvSpPr>
            <p:cNvPr id="16400" name="矩形 2"/>
            <p:cNvSpPr/>
            <p:nvPr/>
          </p:nvSpPr>
          <p:spPr>
            <a:xfrm>
              <a:off x="3323788" y="1"/>
              <a:ext cx="3259667" cy="5787632"/>
            </a:xfrm>
            <a:prstGeom prst="rect">
              <a:avLst/>
            </a:prstGeom>
            <a:gradFill rotWithShape="1">
              <a:gsLst>
                <a:gs pos="0">
                  <a:srgbClr val="FAFAFA"/>
                </a:gs>
                <a:gs pos="100000">
                  <a:srgbClr val="E3E3E3"/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1" name="矩形 3"/>
            <p:cNvSpPr/>
            <p:nvPr/>
          </p:nvSpPr>
          <p:spPr>
            <a:xfrm>
              <a:off x="7033179" y="272853"/>
              <a:ext cx="2888578" cy="5217888"/>
            </a:xfrm>
            <a:prstGeom prst="rect">
              <a:avLst/>
            </a:prstGeom>
            <a:solidFill>
              <a:srgbClr val="D0CECE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2" name="流程图: 手动操作 5"/>
            <p:cNvSpPr/>
            <p:nvPr/>
          </p:nvSpPr>
          <p:spPr>
            <a:xfrm rot="-5400000">
              <a:off x="3920341" y="2663106"/>
              <a:ext cx="5787632" cy="46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0" t="0" r="0" b="0"/>
              <a:pathLst>
                <a:path w="10000" h="10094">
                  <a:moveTo>
                    <a:pt x="0" y="0"/>
                  </a:moveTo>
                  <a:lnTo>
                    <a:pt x="10000" y="0"/>
                  </a:lnTo>
                  <a:cubicBezTo>
                    <a:pt x="9841" y="3283"/>
                    <a:pt x="9683" y="6567"/>
                    <a:pt x="9524" y="9850"/>
                  </a:cubicBezTo>
                  <a:lnTo>
                    <a:pt x="521" y="10094"/>
                  </a:lnTo>
                  <a:cubicBezTo>
                    <a:pt x="282" y="5542"/>
                    <a:pt x="212" y="4646"/>
                    <a:pt x="0" y="0"/>
                  </a:cubicBez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矩形 8"/>
            <p:cNvSpPr/>
            <p:nvPr/>
          </p:nvSpPr>
          <p:spPr>
            <a:xfrm flipH="1">
              <a:off x="0" y="272853"/>
              <a:ext cx="2888578" cy="5208361"/>
            </a:xfrm>
            <a:prstGeom prst="rect">
              <a:avLst/>
            </a:prstGeom>
            <a:solidFill>
              <a:srgbClr val="D0CECE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4" name="流程图: 手动操作 5"/>
            <p:cNvSpPr/>
            <p:nvPr/>
          </p:nvSpPr>
          <p:spPr>
            <a:xfrm rot="5400000" flipH="1">
              <a:off x="210948" y="2663106"/>
              <a:ext cx="5787632" cy="461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0" t="0" r="0" b="0"/>
              <a:pathLst>
                <a:path w="10000" h="10094">
                  <a:moveTo>
                    <a:pt x="0" y="0"/>
                  </a:moveTo>
                  <a:lnTo>
                    <a:pt x="10000" y="0"/>
                  </a:lnTo>
                  <a:cubicBezTo>
                    <a:pt x="9841" y="3283"/>
                    <a:pt x="9683" y="6567"/>
                    <a:pt x="9524" y="9850"/>
                  </a:cubicBezTo>
                  <a:lnTo>
                    <a:pt x="521" y="10094"/>
                  </a:lnTo>
                  <a:cubicBezTo>
                    <a:pt x="282" y="5542"/>
                    <a:pt x="212" y="4646"/>
                    <a:pt x="0" y="0"/>
                  </a:cubicBez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7" name="文本框 31"/>
          <p:cNvSpPr/>
          <p:nvPr/>
        </p:nvSpPr>
        <p:spPr>
          <a:xfrm>
            <a:off x="1922145" y="2239010"/>
            <a:ext cx="2035175" cy="3034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4.【永居德国拿钱的福利有很多--在65岁之后会有一笔可观的养老金】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　在养老保险方面，一般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每月约有1750欧元（每年约2.1万欧元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）储蓄在账户里，凡年满65周岁的男性和年满60周岁的妇女，每月可以领取养老保障金。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文本框 41"/>
          <p:cNvSpPr/>
          <p:nvPr/>
        </p:nvSpPr>
        <p:spPr>
          <a:xfrm>
            <a:off x="8260080" y="2032000"/>
            <a:ext cx="2033588" cy="2303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5.【永居德国拿钱的福利有很多--失业一样有钱拿】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　　在失业保险方面，如果您获得德国永居后和公司解除的雇佣关系，每月会收到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350欧元的失业金。（每年约4200欧元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  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23"/>
          <p:cNvSpPr/>
          <p:nvPr/>
        </p:nvSpPr>
        <p:spPr>
          <a:xfrm rot="6435900">
            <a:off x="5676900" y="4140200"/>
            <a:ext cx="268288" cy="144463"/>
          </a:xfrm>
          <a:prstGeom prst="rtTriangle">
            <a:avLst/>
          </a:prstGeom>
          <a:solidFill>
            <a:srgbClr val="F4B081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十字星 27"/>
          <p:cNvSpPr/>
          <p:nvPr/>
        </p:nvSpPr>
        <p:spPr>
          <a:xfrm>
            <a:off x="6243638" y="3970338"/>
            <a:ext cx="119062" cy="255587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878" y="4459288"/>
            <a:ext cx="1876425" cy="148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等腰三角形 24"/>
          <p:cNvSpPr/>
          <p:nvPr/>
        </p:nvSpPr>
        <p:spPr>
          <a:xfrm>
            <a:off x="6600190" y="4225925"/>
            <a:ext cx="114300" cy="185738"/>
          </a:xfrm>
          <a:prstGeom prst="triangle">
            <a:avLst>
              <a:gd name="adj" fmla="val 50000"/>
            </a:avLst>
          </a:prstGeom>
          <a:solidFill>
            <a:srgbClr val="A8D08C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五角星 28"/>
          <p:cNvSpPr>
            <a:spLocks noChangeArrowheads="1"/>
          </p:cNvSpPr>
          <p:nvPr/>
        </p:nvSpPr>
        <p:spPr bwMode="auto">
          <a:xfrm>
            <a:off x="6095365" y="4857750"/>
            <a:ext cx="130175" cy="138113"/>
          </a:xfrm>
          <a:prstGeom prst="star5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直角三角形 29"/>
          <p:cNvSpPr/>
          <p:nvPr/>
        </p:nvSpPr>
        <p:spPr>
          <a:xfrm rot="6435900">
            <a:off x="6763703" y="4884738"/>
            <a:ext cx="166687" cy="73025"/>
          </a:xfrm>
          <a:prstGeom prst="rtTriangle">
            <a:avLst/>
          </a:prstGeom>
          <a:solidFill>
            <a:srgbClr val="F4B081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5"/>
          <p:cNvSpPr/>
          <p:nvPr/>
        </p:nvSpPr>
        <p:spPr>
          <a:xfrm>
            <a:off x="5242878" y="2346008"/>
            <a:ext cx="2033587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19294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德国福利</a:t>
            </a:r>
            <a:endParaRPr lang="zh-CN" altLang="en-US" sz="3200" b="1" dirty="0">
              <a:solidFill>
                <a:srgbClr val="19294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直角三角形 23"/>
          <p:cNvSpPr/>
          <p:nvPr/>
        </p:nvSpPr>
        <p:spPr>
          <a:xfrm rot="6435900">
            <a:off x="5657850" y="4114165"/>
            <a:ext cx="268288" cy="144463"/>
          </a:xfrm>
          <a:prstGeom prst="rtTriangle">
            <a:avLst/>
          </a:prstGeom>
          <a:solidFill>
            <a:srgbClr val="F4B081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五角星 28"/>
          <p:cNvSpPr>
            <a:spLocks noChangeArrowheads="1"/>
          </p:cNvSpPr>
          <p:nvPr/>
        </p:nvSpPr>
        <p:spPr bwMode="auto">
          <a:xfrm>
            <a:off x="6104890" y="4857750"/>
            <a:ext cx="130175" cy="138113"/>
          </a:xfrm>
          <a:prstGeom prst="star5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直角三角形 29"/>
          <p:cNvSpPr/>
          <p:nvPr/>
        </p:nvSpPr>
        <p:spPr>
          <a:xfrm rot="6435900">
            <a:off x="6773228" y="4884738"/>
            <a:ext cx="166687" cy="73025"/>
          </a:xfrm>
          <a:prstGeom prst="rtTriangle">
            <a:avLst/>
          </a:prstGeom>
          <a:solidFill>
            <a:srgbClr val="F4B081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2"/>
          <p:cNvSpPr/>
          <p:nvPr/>
        </p:nvSpPr>
        <p:spPr>
          <a:xfrm>
            <a:off x="1630363" y="1255713"/>
            <a:ext cx="4319587" cy="1987550"/>
          </a:xfrm>
          <a:prstGeom prst="roundRect">
            <a:avLst>
              <a:gd name="adj" fmla="val 52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圆角矩形 4"/>
          <p:cNvSpPr/>
          <p:nvPr/>
        </p:nvSpPr>
        <p:spPr>
          <a:xfrm>
            <a:off x="6284913" y="1255713"/>
            <a:ext cx="4319587" cy="1987550"/>
          </a:xfrm>
          <a:prstGeom prst="roundRect">
            <a:avLst>
              <a:gd name="adj" fmla="val 52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圆角矩形 5"/>
          <p:cNvSpPr/>
          <p:nvPr/>
        </p:nvSpPr>
        <p:spPr>
          <a:xfrm>
            <a:off x="1630363" y="3592513"/>
            <a:ext cx="4319587" cy="1987550"/>
          </a:xfrm>
          <a:prstGeom prst="roundRect">
            <a:avLst>
              <a:gd name="adj" fmla="val 52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圆角矩形 6"/>
          <p:cNvSpPr/>
          <p:nvPr/>
        </p:nvSpPr>
        <p:spPr>
          <a:xfrm>
            <a:off x="6284913" y="3592513"/>
            <a:ext cx="4319587" cy="1987550"/>
          </a:xfrm>
          <a:prstGeom prst="roundRect">
            <a:avLst>
              <a:gd name="adj" fmla="val 52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椭圆 7"/>
          <p:cNvSpPr/>
          <p:nvPr/>
        </p:nvSpPr>
        <p:spPr>
          <a:xfrm>
            <a:off x="5051425" y="2351088"/>
            <a:ext cx="2133600" cy="213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文本框 8"/>
          <p:cNvSpPr/>
          <p:nvPr/>
        </p:nvSpPr>
        <p:spPr>
          <a:xfrm>
            <a:off x="5019675" y="2815590"/>
            <a:ext cx="2197100" cy="12274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价值体现与回报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矩形 13"/>
          <p:cNvSpPr/>
          <p:nvPr/>
        </p:nvSpPr>
        <p:spPr>
          <a:xfrm>
            <a:off x="2249170" y="1660525"/>
            <a:ext cx="242951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走出国门迈向世界</a:t>
            </a:r>
            <a:endParaRPr lang="zh-CN" altLang="en-US" sz="4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13"/>
          <p:cNvSpPr/>
          <p:nvPr/>
        </p:nvSpPr>
        <p:spPr>
          <a:xfrm>
            <a:off x="7416165" y="3991610"/>
            <a:ext cx="242951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一人出国全家移民</a:t>
            </a:r>
            <a:endParaRPr lang="zh-CN" altLang="en-US" sz="4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13"/>
          <p:cNvSpPr/>
          <p:nvPr/>
        </p:nvSpPr>
        <p:spPr>
          <a:xfrm>
            <a:off x="7416165" y="1573530"/>
            <a:ext cx="242951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免费学习专业知识</a:t>
            </a:r>
            <a:endParaRPr lang="zh-CN" altLang="en-US" sz="4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13"/>
          <p:cNvSpPr/>
          <p:nvPr/>
        </p:nvSpPr>
        <p:spPr>
          <a:xfrm>
            <a:off x="2503170" y="3991610"/>
            <a:ext cx="242951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高薪就职提升价值</a:t>
            </a:r>
            <a:endParaRPr lang="zh-CN" altLang="en-US" sz="4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5000" y="767715"/>
            <a:ext cx="355092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宋体" panose="02010600030101010101" pitchFamily="2" charset="-122"/>
                <a:sym typeface="+mn-ea"/>
              </a:rPr>
              <a:t>学员德国生活</a:t>
            </a:r>
            <a:endParaRPr lang="zh-CN" altLang="en-US" sz="44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 200"/>
          <p:cNvSpPr/>
          <p:nvPr/>
        </p:nvSpPr>
        <p:spPr>
          <a:xfrm>
            <a:off x="4445000" y="671830"/>
            <a:ext cx="3550920" cy="95440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8" name="图片 7" descr="zimm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" y="2084070"/>
            <a:ext cx="5858510" cy="3905885"/>
          </a:xfrm>
          <a:prstGeom prst="rect">
            <a:avLst/>
          </a:prstGeom>
        </p:spPr>
      </p:pic>
      <p:pic>
        <p:nvPicPr>
          <p:cNvPr id="4" name="图片 3" descr="studentenwohnheim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85" y="2084070"/>
            <a:ext cx="4881880" cy="390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5000" y="767715"/>
            <a:ext cx="355092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宋体" panose="02010600030101010101" pitchFamily="2" charset="-122"/>
                <a:sym typeface="+mn-ea"/>
              </a:rPr>
              <a:t>学员德国生活</a:t>
            </a:r>
            <a:endParaRPr lang="zh-CN" altLang="en-US" sz="44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 200"/>
          <p:cNvSpPr/>
          <p:nvPr/>
        </p:nvSpPr>
        <p:spPr>
          <a:xfrm>
            <a:off x="4445000" y="671830"/>
            <a:ext cx="3550920" cy="95440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 descr="微信图片_20171123144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2260600"/>
            <a:ext cx="5842635" cy="3895725"/>
          </a:xfrm>
          <a:prstGeom prst="rect">
            <a:avLst/>
          </a:prstGeom>
        </p:spPr>
      </p:pic>
      <p:pic>
        <p:nvPicPr>
          <p:cNvPr id="3" name="图片 2" descr="微信图片_20171123144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260600"/>
            <a:ext cx="6317615" cy="389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5000" y="767715"/>
            <a:ext cx="355092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宋体" panose="02010600030101010101" pitchFamily="2" charset="-122"/>
                <a:sym typeface="+mn-ea"/>
              </a:rPr>
              <a:t>学员德国生活</a:t>
            </a:r>
            <a:endParaRPr lang="zh-CN" altLang="en-US" sz="44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 200"/>
          <p:cNvSpPr/>
          <p:nvPr/>
        </p:nvSpPr>
        <p:spPr>
          <a:xfrm>
            <a:off x="4445000" y="671830"/>
            <a:ext cx="3550920" cy="95440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微信图片_20171123144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440" y="2409190"/>
            <a:ext cx="6661785" cy="3747770"/>
          </a:xfrm>
          <a:prstGeom prst="rect">
            <a:avLst/>
          </a:prstGeom>
        </p:spPr>
      </p:pic>
      <p:pic>
        <p:nvPicPr>
          <p:cNvPr id="8" name="图片 7" descr="微信图片_20171123144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305" y="2408555"/>
            <a:ext cx="2218690" cy="374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5000" y="767715"/>
            <a:ext cx="355092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宋体" panose="02010600030101010101" pitchFamily="2" charset="-122"/>
                <a:sym typeface="+mn-ea"/>
              </a:rPr>
              <a:t>学员德国生活</a:t>
            </a:r>
            <a:endParaRPr lang="zh-CN" altLang="en-US" sz="44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 200"/>
          <p:cNvSpPr/>
          <p:nvPr/>
        </p:nvSpPr>
        <p:spPr>
          <a:xfrm>
            <a:off x="4445000" y="671830"/>
            <a:ext cx="3550920" cy="95440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 descr="base19_zimm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985" y="1972945"/>
            <a:ext cx="10400665" cy="441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5"/>
          <p:cNvSpPr/>
          <p:nvPr/>
        </p:nvSpPr>
        <p:spPr>
          <a:xfrm>
            <a:off x="-92075" y="2844800"/>
            <a:ext cx="12379325" cy="1052513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19" name="组合 26"/>
          <p:cNvGrpSpPr/>
          <p:nvPr/>
        </p:nvGrpSpPr>
        <p:grpSpPr>
          <a:xfrm>
            <a:off x="-92075" y="2354263"/>
            <a:ext cx="12379325" cy="1543050"/>
            <a:chOff x="0" y="0"/>
            <a:chExt cx="12382501" cy="1543050"/>
          </a:xfrm>
        </p:grpSpPr>
        <p:sp>
          <p:nvSpPr>
            <p:cNvPr id="9223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4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5" name="文本框 9"/>
            <p:cNvSpPr/>
            <p:nvPr/>
          </p:nvSpPr>
          <p:spPr>
            <a:xfrm>
              <a:off x="3936774" y="448359"/>
              <a:ext cx="5515428" cy="6788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项目安排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20" name="折角形 18"/>
          <p:cNvSpPr/>
          <p:nvPr/>
        </p:nvSpPr>
        <p:spPr>
          <a:xfrm rot="10800000">
            <a:off x="1368425" y="1728788"/>
            <a:ext cx="1797050" cy="2359025"/>
          </a:xfrm>
          <a:prstGeom prst="foldedCorner">
            <a:avLst>
              <a:gd name="adj" fmla="val 35148"/>
            </a:avLst>
          </a:prstGeom>
          <a:gradFill rotWithShape="1">
            <a:gsLst>
              <a:gs pos="0">
                <a:srgbClr val="FAFAFA">
                  <a:alpha val="100000"/>
                </a:srgbClr>
              </a:gs>
              <a:gs pos="73999">
                <a:srgbClr val="D6D6D6">
                  <a:alpha val="100000"/>
                </a:srgbClr>
              </a:gs>
              <a:gs pos="82999">
                <a:srgbClr val="D6D6D6">
                  <a:alpha val="100000"/>
                </a:srgbClr>
              </a:gs>
              <a:gs pos="100000">
                <a:srgbClr val="E3E3E3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en-US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文本框 8"/>
          <p:cNvSpPr/>
          <p:nvPr/>
        </p:nvSpPr>
        <p:spPr>
          <a:xfrm>
            <a:off x="1814513" y="2209800"/>
            <a:ext cx="1163637" cy="1722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2" name="文本框 27"/>
          <p:cNvSpPr/>
          <p:nvPr/>
        </p:nvSpPr>
        <p:spPr>
          <a:xfrm>
            <a:off x="3841750" y="3973513"/>
            <a:ext cx="6940550" cy="35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报名安排　　学习安排       办理流程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24635" y="1341120"/>
            <a:ext cx="210185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填写报名表，</a:t>
            </a:r>
            <a:endParaRPr lang="zh-CN" altLang="en-US"/>
          </a:p>
          <a:p>
            <a:r>
              <a:rPr lang="zh-CN" altLang="en-US"/>
              <a:t>由中外服评估审核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002395" y="1249680"/>
            <a:ext cx="3350260" cy="914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境外跟踪服务，协助解</a:t>
            </a:r>
            <a:endParaRPr lang="zh-CN" altLang="en-US"/>
          </a:p>
          <a:p>
            <a:r>
              <a:rPr lang="zh-CN" altLang="en-US"/>
              <a:t>决学员在境外遇到的困</a:t>
            </a:r>
            <a:endParaRPr lang="zh-CN" altLang="en-US"/>
          </a:p>
          <a:p>
            <a:r>
              <a:rPr lang="zh-CN" altLang="en-US"/>
              <a:t>难和难题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85190" y="3698875"/>
            <a:ext cx="303085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通过审核后签订服务协</a:t>
            </a:r>
            <a:endParaRPr lang="zh-CN" altLang="en-US" dirty="0"/>
          </a:p>
          <a:p>
            <a:r>
              <a:rPr lang="zh-CN" altLang="en-US" dirty="0"/>
              <a:t>议并</a:t>
            </a:r>
            <a:r>
              <a:rPr lang="zh-CN" altLang="en-US" dirty="0" smtClean="0"/>
              <a:t>缴纳语言培训费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9233535" y="3575050"/>
            <a:ext cx="2540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出境并安排</a:t>
            </a:r>
            <a:r>
              <a:rPr lang="zh-CN" altLang="en-US" dirty="0" smtClean="0"/>
              <a:t>接机，住宿，办理银行卡等一系列服务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583815" y="5497830"/>
            <a:ext cx="2540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/>
              <a:t>开始学习</a:t>
            </a:r>
            <a:r>
              <a:rPr lang="zh-CN" altLang="en-US" sz="1600" dirty="0" smtClean="0"/>
              <a:t>德语，达到</a:t>
            </a:r>
            <a:r>
              <a:rPr lang="en-US" altLang="zh-CN" sz="1600" dirty="0" smtClean="0">
                <a:latin typeface="+mj-ea"/>
                <a:ea typeface="+mj-ea"/>
              </a:rPr>
              <a:t>B1</a:t>
            </a:r>
            <a:r>
              <a:rPr lang="zh-CN" altLang="en-US" sz="1600" dirty="0" smtClean="0"/>
              <a:t>水平</a:t>
            </a:r>
            <a:r>
              <a:rPr lang="zh-CN" altLang="en-US" sz="1600" dirty="0"/>
              <a:t>时我们即可准备德</a:t>
            </a:r>
            <a:endParaRPr lang="zh-CN" altLang="en-US" sz="1600" dirty="0"/>
          </a:p>
          <a:p>
            <a:r>
              <a:rPr lang="zh-CN" altLang="en-US" sz="1600" dirty="0"/>
              <a:t>语简历以及相关资料</a:t>
            </a:r>
            <a:endParaRPr lang="zh-CN" altLang="en-US" sz="1600" dirty="0"/>
          </a:p>
        </p:txBody>
      </p:sp>
      <p:sp>
        <p:nvSpPr>
          <p:cNvPr id="35" name="文本框 34"/>
          <p:cNvSpPr txBox="1"/>
          <p:nvPr/>
        </p:nvSpPr>
        <p:spPr>
          <a:xfrm>
            <a:off x="7712075" y="5431155"/>
            <a:ext cx="254000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/>
              <a:t>安排面试德国雇主以及</a:t>
            </a:r>
            <a:endParaRPr lang="zh-CN" altLang="en-US" sz="1600" dirty="0"/>
          </a:p>
          <a:p>
            <a:r>
              <a:rPr lang="zh-CN" altLang="en-US" sz="1600" dirty="0" smtClean="0"/>
              <a:t>办理德国签证</a:t>
            </a:r>
            <a:endParaRPr lang="zh-CN" altLang="en-US" sz="1600" dirty="0"/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4478020" y="2004695"/>
            <a:ext cx="251460" cy="1543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3841115" y="3249930"/>
            <a:ext cx="45402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4295140" y="4455160"/>
            <a:ext cx="318770" cy="2508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7760335" y="2024380"/>
            <a:ext cx="241300" cy="1346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204200" y="3179445"/>
            <a:ext cx="4724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847330" y="4292600"/>
            <a:ext cx="356870" cy="3187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590290" y="120332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4200" y="445516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875395" y="278320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19415" y="1203325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503930" y="456184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35275" y="2834640"/>
            <a:ext cx="791210" cy="7918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16755" y="1725930"/>
            <a:ext cx="3484880" cy="322389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项目流程</a:t>
            </a: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80330" y="897255"/>
            <a:ext cx="2179955" cy="5791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境外服务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3133725" y="2094230"/>
            <a:ext cx="6291580" cy="3270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/>
              <a:t>1.</a:t>
            </a:r>
            <a:r>
              <a:rPr lang="zh-CN" altLang="en-US"/>
              <a:t>行前培训（指导乘坐飞机、转机、托运行李注意事项等）</a:t>
            </a:r>
            <a:endParaRPr lang="zh-CN" altLang="en-US"/>
          </a:p>
          <a:p>
            <a:pPr algn="l"/>
            <a:r>
              <a:rPr lang="en-US" altLang="zh-CN"/>
              <a:t>2.</a:t>
            </a:r>
            <a:r>
              <a:rPr lang="zh-CN" altLang="en-US"/>
              <a:t>办理延期、体检、保险、银行卡、注册等事宜；</a:t>
            </a:r>
            <a:endParaRPr lang="zh-CN" altLang="en-US"/>
          </a:p>
          <a:p>
            <a:pPr algn="l"/>
            <a:r>
              <a:rPr lang="en-US" altLang="zh-CN"/>
              <a:t>3.</a:t>
            </a:r>
            <a:r>
              <a:rPr lang="zh-CN" altLang="en-US"/>
              <a:t>定期跟踪境外学员学习</a:t>
            </a:r>
            <a:r>
              <a:rPr lang="en-US" altLang="zh-CN"/>
              <a:t>/</a:t>
            </a:r>
            <a:r>
              <a:rPr lang="zh-CN" altLang="en-US"/>
              <a:t>工作</a:t>
            </a:r>
            <a:r>
              <a:rPr lang="en-US" altLang="zh-CN"/>
              <a:t>/</a:t>
            </a:r>
            <a:r>
              <a:rPr lang="zh-CN" altLang="en-US"/>
              <a:t>生活情况；</a:t>
            </a:r>
            <a:endParaRPr lang="zh-CN" altLang="en-US"/>
          </a:p>
          <a:p>
            <a:pPr algn="l"/>
            <a:r>
              <a:rPr lang="en-US" altLang="zh-CN"/>
              <a:t>4.</a:t>
            </a:r>
            <a:r>
              <a:rPr lang="zh-CN" altLang="en-US"/>
              <a:t>信息咨询以及指导；</a:t>
            </a:r>
            <a:endParaRPr lang="zh-CN" altLang="en-US"/>
          </a:p>
          <a:p>
            <a:pPr algn="l"/>
            <a:r>
              <a:rPr lang="en-US" altLang="zh-CN"/>
              <a:t>5.</a:t>
            </a:r>
            <a:r>
              <a:rPr lang="zh-CN" altLang="en-US"/>
              <a:t>如有问题，由境外机构负责协调和解决；</a:t>
            </a:r>
            <a:endParaRPr lang="zh-CN" altLang="en-US"/>
          </a:p>
          <a:p>
            <a:pPr algn="l"/>
            <a:r>
              <a:rPr lang="en-US" altLang="zh-CN"/>
              <a:t>6.</a:t>
            </a:r>
            <a:r>
              <a:rPr lang="zh-CN" altLang="en-US"/>
              <a:t>如发生必须回国的情况，将由境外、中外服、合作机构共同解决以及处理个案；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200" name=" 200"/>
          <p:cNvSpPr/>
          <p:nvPr/>
        </p:nvSpPr>
        <p:spPr>
          <a:xfrm>
            <a:off x="4779645" y="783590"/>
            <a:ext cx="2632710" cy="8058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0" y="1120140"/>
            <a:ext cx="6989445" cy="5654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18735" y="419100"/>
            <a:ext cx="2308225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latin typeface="宋体" panose="02010600030101010101" pitchFamily="2" charset="-122"/>
                <a:sym typeface="+mn-ea"/>
              </a:rPr>
              <a:t>签证样本</a:t>
            </a:r>
            <a:endParaRPr lang="zh-CN" altLang="en-US" sz="4000"/>
          </a:p>
        </p:txBody>
      </p:sp>
      <p:sp>
        <p:nvSpPr>
          <p:cNvPr id="200" name=" 200"/>
          <p:cNvSpPr/>
          <p:nvPr/>
        </p:nvSpPr>
        <p:spPr>
          <a:xfrm>
            <a:off x="4860290" y="314325"/>
            <a:ext cx="2632710" cy="8058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5"/>
          <p:cNvSpPr/>
          <p:nvPr/>
        </p:nvSpPr>
        <p:spPr>
          <a:xfrm>
            <a:off x="-92075" y="2844800"/>
            <a:ext cx="12379325" cy="1052513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组合 26"/>
          <p:cNvGrpSpPr/>
          <p:nvPr/>
        </p:nvGrpSpPr>
        <p:grpSpPr>
          <a:xfrm>
            <a:off x="-92075" y="2354263"/>
            <a:ext cx="12379325" cy="1543050"/>
            <a:chOff x="0" y="0"/>
            <a:chExt cx="12382501" cy="1543050"/>
          </a:xfrm>
        </p:grpSpPr>
        <p:sp>
          <p:nvSpPr>
            <p:cNvPr id="4103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4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5" name="文本框 9"/>
            <p:cNvSpPr/>
            <p:nvPr/>
          </p:nvSpPr>
          <p:spPr>
            <a:xfrm>
              <a:off x="3936774" y="448359"/>
              <a:ext cx="5515428" cy="6788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项目介绍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0" name="折角形 18"/>
          <p:cNvSpPr/>
          <p:nvPr/>
        </p:nvSpPr>
        <p:spPr>
          <a:xfrm rot="10800000">
            <a:off x="1368425" y="1728788"/>
            <a:ext cx="1797050" cy="2359025"/>
          </a:xfrm>
          <a:prstGeom prst="foldedCorner">
            <a:avLst>
              <a:gd name="adj" fmla="val 35148"/>
            </a:avLst>
          </a:prstGeom>
          <a:gradFill rotWithShape="1">
            <a:gsLst>
              <a:gs pos="0">
                <a:srgbClr val="FAFAFA">
                  <a:alpha val="100000"/>
                </a:srgbClr>
              </a:gs>
              <a:gs pos="73999">
                <a:srgbClr val="D6D6D6">
                  <a:alpha val="100000"/>
                </a:srgbClr>
              </a:gs>
              <a:gs pos="82999">
                <a:srgbClr val="D6D6D6">
                  <a:alpha val="100000"/>
                </a:srgbClr>
              </a:gs>
              <a:gs pos="100000">
                <a:srgbClr val="E3E3E3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190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文本框 8"/>
          <p:cNvSpPr/>
          <p:nvPr/>
        </p:nvSpPr>
        <p:spPr>
          <a:xfrm>
            <a:off x="1814513" y="2209800"/>
            <a:ext cx="1163637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2" name="文本框 27"/>
          <p:cNvSpPr/>
          <p:nvPr/>
        </p:nvSpPr>
        <p:spPr>
          <a:xfrm>
            <a:off x="3841750" y="3973830"/>
            <a:ext cx="64731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项目背景      项目方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介绍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项目详情      项目优势　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/>
          <p:nvPr/>
        </p:nvSpPr>
        <p:spPr>
          <a:xfrm>
            <a:off x="779016" y="2754667"/>
            <a:ext cx="4204970" cy="1628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00" dirty="0">
                <a:solidFill>
                  <a:srgbClr val="C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THANKS</a:t>
            </a:r>
            <a:endParaRPr lang="zh-CN" altLang="en-US" sz="10000" dirty="0">
              <a:solidFill>
                <a:srgbClr val="C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2531" name="文本框 5"/>
          <p:cNvSpPr/>
          <p:nvPr/>
        </p:nvSpPr>
        <p:spPr>
          <a:xfrm>
            <a:off x="1510676" y="2248975"/>
            <a:ext cx="43846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中德护士护理人才</a:t>
            </a:r>
            <a:r>
              <a: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交流</a:t>
            </a:r>
            <a:r>
              <a:rPr lang="zh-CN" altLang="en-US" sz="1600" b="1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计划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直接连接符 7"/>
          <p:cNvSpPr/>
          <p:nvPr/>
        </p:nvSpPr>
        <p:spPr>
          <a:xfrm>
            <a:off x="0" y="2116724"/>
            <a:ext cx="8070850" cy="0"/>
          </a:xfrm>
          <a:prstGeom prst="line">
            <a:avLst/>
          </a:prstGeom>
          <a:ln w="6350" cap="flat" cmpd="sng">
            <a:solidFill>
              <a:srgbClr val="D8D8D8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99" y="396596"/>
            <a:ext cx="6146801" cy="61098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39950" y="647785"/>
            <a:ext cx="526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chemeClr val="bg1"/>
                </a:solidFill>
              </a:rPr>
              <a:t>想了解跟多信息，请扫下面的二维码</a:t>
            </a:r>
            <a:endParaRPr kumimoji="1" lang="en-US" altLang="zh-CN" sz="2400" dirty="0" smtClean="0">
              <a:solidFill>
                <a:schemeClr val="bg1"/>
              </a:solidFill>
            </a:endParaRPr>
          </a:p>
          <a:p>
            <a:r>
              <a:rPr kumimoji="1" lang="zh-CN" altLang="en-US" sz="2400" dirty="0" smtClean="0">
                <a:solidFill>
                  <a:schemeClr val="bg1"/>
                </a:solidFill>
              </a:rPr>
              <a:t>在</a:t>
            </a:r>
            <a:r>
              <a:rPr kumimoji="1" lang="zh-CN" altLang="en-US" sz="2400" smtClean="0">
                <a:solidFill>
                  <a:schemeClr val="bg1"/>
                </a:solidFill>
              </a:rPr>
              <a:t>添加过程中请</a:t>
            </a:r>
            <a:r>
              <a:rPr kumimoji="1" lang="zh-CN" altLang="en-US" sz="2400" dirty="0" smtClean="0">
                <a:solidFill>
                  <a:schemeClr val="bg1"/>
                </a:solidFill>
              </a:rPr>
              <a:t>备注您的姓名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5475" y="2205355"/>
            <a:ext cx="5906770" cy="24468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b="0" u="none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sz="1400" b="0" u="none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b="0" u="none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2013年10月28日，李克强总理在人民大会堂会见德国巴符州德中友协多尔德主席，双方达成共识，通过派遣中国学员赴德国参加专业护理课程培训并短暂工作，回国后提高中国养老护理行业服务水平</a:t>
            </a:r>
            <a:r>
              <a:rPr b="0" u="none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b="0" u="none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并于中国对外友好协会签署长期协议。</a:t>
            </a:r>
            <a:endParaRPr b="0" u="none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4205" y="1048385"/>
            <a:ext cx="306387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latin typeface="宋体" panose="02010600030101010101" pitchFamily="2" charset="-122"/>
                <a:sym typeface="+mn-ea"/>
              </a:rPr>
              <a:t>项目背景</a:t>
            </a:r>
            <a:endParaRPr lang="zh-CN" altLang="en-US" sz="4400" b="1">
              <a:latin typeface="宋体" panose="02010600030101010101" pitchFamily="2" charset="-122"/>
            </a:endParaRPr>
          </a:p>
        </p:txBody>
      </p:sp>
      <p:sp>
        <p:nvSpPr>
          <p:cNvPr id="10" name=" 10"/>
          <p:cNvSpPr/>
          <p:nvPr/>
        </p:nvSpPr>
        <p:spPr bwMode="auto">
          <a:xfrm>
            <a:off x="7108825" y="2550795"/>
            <a:ext cx="4295775" cy="3400425"/>
          </a:xfrm>
          <a:custGeom>
            <a:avLst/>
            <a:gdLst>
              <a:gd name="T0" fmla="*/ 612433 w 8099"/>
              <a:gd name="T1" fmla="*/ 0 h 7607"/>
              <a:gd name="T2" fmla="*/ 612433 w 8099"/>
              <a:gd name="T3" fmla="*/ 144939 h 7607"/>
              <a:gd name="T4" fmla="*/ 1188186 w 8099"/>
              <a:gd name="T5" fmla="*/ 144939 h 7607"/>
              <a:gd name="T6" fmla="*/ 1188186 w 8099"/>
              <a:gd name="T7" fmla="*/ 0 h 7607"/>
              <a:gd name="T8" fmla="*/ 612433 w 8099"/>
              <a:gd name="T9" fmla="*/ 0 h 7607"/>
              <a:gd name="T10" fmla="*/ 1660349 w 8099"/>
              <a:gd name="T11" fmla="*/ 144939 h 7607"/>
              <a:gd name="T12" fmla="*/ 1660349 w 8099"/>
              <a:gd name="T13" fmla="*/ 466827 h 7607"/>
              <a:gd name="T14" fmla="*/ 1800397 w 8099"/>
              <a:gd name="T15" fmla="*/ 466827 h 7607"/>
              <a:gd name="T16" fmla="*/ 1800397 w 8099"/>
              <a:gd name="T17" fmla="*/ 144939 h 7607"/>
              <a:gd name="T18" fmla="*/ 1800397 w 8099"/>
              <a:gd name="T19" fmla="*/ 0 h 7607"/>
              <a:gd name="T20" fmla="*/ 1670797 w 8099"/>
              <a:gd name="T21" fmla="*/ 0 h 7607"/>
              <a:gd name="T22" fmla="*/ 1442274 w 8099"/>
              <a:gd name="T23" fmla="*/ 0 h 7607"/>
              <a:gd name="T24" fmla="*/ 1442274 w 8099"/>
              <a:gd name="T25" fmla="*/ 144939 h 7607"/>
              <a:gd name="T26" fmla="*/ 1660349 w 8099"/>
              <a:gd name="T27" fmla="*/ 144939 h 7607"/>
              <a:gd name="T28" fmla="*/ 1660349 w 8099"/>
              <a:gd name="T29" fmla="*/ 721137 h 7607"/>
              <a:gd name="T30" fmla="*/ 1660349 w 8099"/>
              <a:gd name="T31" fmla="*/ 1084151 h 7607"/>
              <a:gd name="T32" fmla="*/ 1800397 w 8099"/>
              <a:gd name="T33" fmla="*/ 1084151 h 7607"/>
              <a:gd name="T34" fmla="*/ 1800397 w 8099"/>
              <a:gd name="T35" fmla="*/ 721137 h 7607"/>
              <a:gd name="T36" fmla="*/ 1660349 w 8099"/>
              <a:gd name="T37" fmla="*/ 721137 h 7607"/>
              <a:gd name="T38" fmla="*/ 1442274 w 8099"/>
              <a:gd name="T39" fmla="*/ 1551200 h 7607"/>
              <a:gd name="T40" fmla="*/ 1442274 w 8099"/>
              <a:gd name="T41" fmla="*/ 1691026 h 7607"/>
              <a:gd name="T42" fmla="*/ 1670797 w 8099"/>
              <a:gd name="T43" fmla="*/ 1691026 h 7607"/>
              <a:gd name="T44" fmla="*/ 1800397 w 8099"/>
              <a:gd name="T45" fmla="*/ 1691026 h 7607"/>
              <a:gd name="T46" fmla="*/ 1800397 w 8099"/>
              <a:gd name="T47" fmla="*/ 1551200 h 7607"/>
              <a:gd name="T48" fmla="*/ 1800397 w 8099"/>
              <a:gd name="T49" fmla="*/ 1296890 h 7607"/>
              <a:gd name="T50" fmla="*/ 1660349 w 8099"/>
              <a:gd name="T51" fmla="*/ 1296890 h 7607"/>
              <a:gd name="T52" fmla="*/ 1660349 w 8099"/>
              <a:gd name="T53" fmla="*/ 1551200 h 7607"/>
              <a:gd name="T54" fmla="*/ 1442274 w 8099"/>
              <a:gd name="T55" fmla="*/ 1551200 h 7607"/>
              <a:gd name="T56" fmla="*/ 612433 w 8099"/>
              <a:gd name="T57" fmla="*/ 1551200 h 7607"/>
              <a:gd name="T58" fmla="*/ 612433 w 8099"/>
              <a:gd name="T59" fmla="*/ 1691026 h 7607"/>
              <a:gd name="T60" fmla="*/ 1188186 w 8099"/>
              <a:gd name="T61" fmla="*/ 1691026 h 7607"/>
              <a:gd name="T62" fmla="*/ 1188186 w 8099"/>
              <a:gd name="T63" fmla="*/ 1551200 h 7607"/>
              <a:gd name="T64" fmla="*/ 612433 w 8099"/>
              <a:gd name="T65" fmla="*/ 1551200 h 7607"/>
              <a:gd name="T66" fmla="*/ 0 w 8099"/>
              <a:gd name="T67" fmla="*/ 1193522 h 7607"/>
              <a:gd name="T68" fmla="*/ 0 w 8099"/>
              <a:gd name="T69" fmla="*/ 1551200 h 7607"/>
              <a:gd name="T70" fmla="*/ 0 w 8099"/>
              <a:gd name="T71" fmla="*/ 1691026 h 7607"/>
              <a:gd name="T72" fmla="*/ 119819 w 8099"/>
              <a:gd name="T73" fmla="*/ 1691026 h 7607"/>
              <a:gd name="T74" fmla="*/ 358345 w 8099"/>
              <a:gd name="T75" fmla="*/ 1691026 h 7607"/>
              <a:gd name="T76" fmla="*/ 358345 w 8099"/>
              <a:gd name="T77" fmla="*/ 1551200 h 7607"/>
              <a:gd name="T78" fmla="*/ 144939 w 8099"/>
              <a:gd name="T79" fmla="*/ 1551200 h 7607"/>
              <a:gd name="T80" fmla="*/ 144939 w 8099"/>
              <a:gd name="T81" fmla="*/ 1193522 h 7607"/>
              <a:gd name="T82" fmla="*/ 0 w 8099"/>
              <a:gd name="T83" fmla="*/ 1193522 h 7607"/>
              <a:gd name="T84" fmla="*/ 0 w 8099"/>
              <a:gd name="T85" fmla="*/ 575754 h 7607"/>
              <a:gd name="T86" fmla="*/ 0 w 8099"/>
              <a:gd name="T87" fmla="*/ 969667 h 7607"/>
              <a:gd name="T88" fmla="*/ 144939 w 8099"/>
              <a:gd name="T89" fmla="*/ 969667 h 7607"/>
              <a:gd name="T90" fmla="*/ 144939 w 8099"/>
              <a:gd name="T91" fmla="*/ 575754 h 7607"/>
              <a:gd name="T92" fmla="*/ 0 w 8099"/>
              <a:gd name="T93" fmla="*/ 575754 h 7607"/>
              <a:gd name="T94" fmla="*/ 0 w 8099"/>
              <a:gd name="T95" fmla="*/ 0 h 7607"/>
              <a:gd name="T96" fmla="*/ 0 w 8099"/>
              <a:gd name="T97" fmla="*/ 144939 h 7607"/>
              <a:gd name="T98" fmla="*/ 0 w 8099"/>
              <a:gd name="T99" fmla="*/ 357679 h 7607"/>
              <a:gd name="T100" fmla="*/ 144939 w 8099"/>
              <a:gd name="T101" fmla="*/ 357679 h 7607"/>
              <a:gd name="T102" fmla="*/ 144939 w 8099"/>
              <a:gd name="T103" fmla="*/ 144939 h 7607"/>
              <a:gd name="T104" fmla="*/ 358345 w 8099"/>
              <a:gd name="T105" fmla="*/ 144939 h 7607"/>
              <a:gd name="T106" fmla="*/ 358345 w 8099"/>
              <a:gd name="T107" fmla="*/ 0 h 7607"/>
              <a:gd name="T108" fmla="*/ 0 w 8099"/>
              <a:gd name="T109" fmla="*/ 0 h 76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99" h="7607">
                <a:moveTo>
                  <a:pt x="2755" y="0"/>
                </a:moveTo>
                <a:lnTo>
                  <a:pt x="2755" y="652"/>
                </a:lnTo>
                <a:lnTo>
                  <a:pt x="5345" y="652"/>
                </a:lnTo>
                <a:lnTo>
                  <a:pt x="5345" y="0"/>
                </a:lnTo>
                <a:lnTo>
                  <a:pt x="2755" y="0"/>
                </a:lnTo>
                <a:close/>
                <a:moveTo>
                  <a:pt x="7469" y="652"/>
                </a:moveTo>
                <a:lnTo>
                  <a:pt x="7469" y="2100"/>
                </a:lnTo>
                <a:lnTo>
                  <a:pt x="8099" y="2100"/>
                </a:lnTo>
                <a:lnTo>
                  <a:pt x="8099" y="652"/>
                </a:lnTo>
                <a:lnTo>
                  <a:pt x="8099" y="0"/>
                </a:lnTo>
                <a:lnTo>
                  <a:pt x="7516" y="0"/>
                </a:lnTo>
                <a:lnTo>
                  <a:pt x="6488" y="0"/>
                </a:lnTo>
                <a:lnTo>
                  <a:pt x="6488" y="652"/>
                </a:lnTo>
                <a:lnTo>
                  <a:pt x="7469" y="652"/>
                </a:lnTo>
                <a:close/>
                <a:moveTo>
                  <a:pt x="7469" y="3244"/>
                </a:moveTo>
                <a:lnTo>
                  <a:pt x="7469" y="4877"/>
                </a:lnTo>
                <a:lnTo>
                  <a:pt x="8099" y="4877"/>
                </a:lnTo>
                <a:lnTo>
                  <a:pt x="8099" y="3244"/>
                </a:lnTo>
                <a:lnTo>
                  <a:pt x="7469" y="3244"/>
                </a:lnTo>
                <a:close/>
                <a:moveTo>
                  <a:pt x="6488" y="6978"/>
                </a:moveTo>
                <a:lnTo>
                  <a:pt x="6488" y="7607"/>
                </a:lnTo>
                <a:lnTo>
                  <a:pt x="7516" y="7607"/>
                </a:lnTo>
                <a:lnTo>
                  <a:pt x="8099" y="7607"/>
                </a:lnTo>
                <a:lnTo>
                  <a:pt x="8099" y="6978"/>
                </a:lnTo>
                <a:lnTo>
                  <a:pt x="8099" y="5834"/>
                </a:lnTo>
                <a:lnTo>
                  <a:pt x="7469" y="5834"/>
                </a:lnTo>
                <a:lnTo>
                  <a:pt x="7469" y="6978"/>
                </a:lnTo>
                <a:lnTo>
                  <a:pt x="6488" y="6978"/>
                </a:lnTo>
                <a:close/>
                <a:moveTo>
                  <a:pt x="2755" y="6978"/>
                </a:moveTo>
                <a:lnTo>
                  <a:pt x="2755" y="7607"/>
                </a:lnTo>
                <a:lnTo>
                  <a:pt x="5345" y="7607"/>
                </a:lnTo>
                <a:lnTo>
                  <a:pt x="5345" y="6978"/>
                </a:lnTo>
                <a:lnTo>
                  <a:pt x="2755" y="6978"/>
                </a:lnTo>
                <a:close/>
                <a:moveTo>
                  <a:pt x="0" y="5369"/>
                </a:moveTo>
                <a:lnTo>
                  <a:pt x="0" y="6978"/>
                </a:lnTo>
                <a:lnTo>
                  <a:pt x="0" y="7607"/>
                </a:lnTo>
                <a:lnTo>
                  <a:pt x="539" y="7607"/>
                </a:lnTo>
                <a:lnTo>
                  <a:pt x="1612" y="7607"/>
                </a:lnTo>
                <a:lnTo>
                  <a:pt x="1612" y="6978"/>
                </a:lnTo>
                <a:lnTo>
                  <a:pt x="652" y="6978"/>
                </a:lnTo>
                <a:lnTo>
                  <a:pt x="652" y="5369"/>
                </a:lnTo>
                <a:lnTo>
                  <a:pt x="0" y="5369"/>
                </a:lnTo>
                <a:close/>
                <a:moveTo>
                  <a:pt x="0" y="2590"/>
                </a:moveTo>
                <a:lnTo>
                  <a:pt x="0" y="4362"/>
                </a:lnTo>
                <a:lnTo>
                  <a:pt x="652" y="4362"/>
                </a:lnTo>
                <a:lnTo>
                  <a:pt x="652" y="2590"/>
                </a:lnTo>
                <a:lnTo>
                  <a:pt x="0" y="2590"/>
                </a:lnTo>
                <a:close/>
                <a:moveTo>
                  <a:pt x="0" y="0"/>
                </a:moveTo>
                <a:lnTo>
                  <a:pt x="0" y="652"/>
                </a:lnTo>
                <a:lnTo>
                  <a:pt x="0" y="1609"/>
                </a:lnTo>
                <a:lnTo>
                  <a:pt x="652" y="1609"/>
                </a:lnTo>
                <a:lnTo>
                  <a:pt x="652" y="652"/>
                </a:lnTo>
                <a:lnTo>
                  <a:pt x="1612" y="652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0" name=" 200"/>
          <p:cNvSpPr/>
          <p:nvPr/>
        </p:nvSpPr>
        <p:spPr>
          <a:xfrm>
            <a:off x="4375150" y="1004570"/>
            <a:ext cx="2632710" cy="8058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2" name="图片 11" descr="117906294_3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8080" y="2872105"/>
            <a:ext cx="3549015" cy="2797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459605" y="504190"/>
            <a:ext cx="306387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latin typeface="宋体" panose="02010600030101010101" pitchFamily="2" charset="-122"/>
                <a:sym typeface="+mn-ea"/>
              </a:rPr>
              <a:t>项目方介绍</a:t>
            </a:r>
            <a:endParaRPr lang="zh-CN" altLang="en-US" sz="4400" b="1">
              <a:latin typeface="宋体" panose="02010600030101010101" pitchFamily="2" charset="-122"/>
            </a:endParaRPr>
          </a:p>
        </p:txBody>
      </p:sp>
      <p:sp>
        <p:nvSpPr>
          <p:cNvPr id="200" name=" 200"/>
          <p:cNvSpPr/>
          <p:nvPr/>
        </p:nvSpPr>
        <p:spPr>
          <a:xfrm>
            <a:off x="4352925" y="459740"/>
            <a:ext cx="3161030" cy="85153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54" y="0"/>
            <a:ext cx="94956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875" y="1433830"/>
            <a:ext cx="4936490" cy="732155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中国对外友好合作服务中心：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4459605" y="504190"/>
            <a:ext cx="306387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latin typeface="宋体" panose="02010600030101010101" pitchFamily="2" charset="-122"/>
                <a:sym typeface="+mn-ea"/>
              </a:rPr>
              <a:t>项目方介绍</a:t>
            </a:r>
            <a:endParaRPr lang="zh-CN" altLang="en-US" sz="4400" b="1">
              <a:latin typeface="宋体" panose="02010600030101010101" pitchFamily="2" charset="-122"/>
            </a:endParaRPr>
          </a:p>
        </p:txBody>
      </p:sp>
      <p:sp>
        <p:nvSpPr>
          <p:cNvPr id="200" name=" 200"/>
          <p:cNvSpPr/>
          <p:nvPr/>
        </p:nvSpPr>
        <p:spPr>
          <a:xfrm>
            <a:off x="4352925" y="459740"/>
            <a:ext cx="3161030" cy="85153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 descr="中外服营业执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925" y="2111375"/>
            <a:ext cx="3162935" cy="4473575"/>
          </a:xfrm>
          <a:prstGeom prst="rect">
            <a:avLst/>
          </a:prstGeom>
        </p:spPr>
      </p:pic>
      <p:pic>
        <p:nvPicPr>
          <p:cNvPr id="6" name="图片 5" descr="对外经营许可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70" y="2063750"/>
            <a:ext cx="6393815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352925" y="553720"/>
            <a:ext cx="391096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latin typeface="宋体" panose="02010600030101010101" pitchFamily="2" charset="-122"/>
                <a:sym typeface="+mn-ea"/>
              </a:rPr>
              <a:t>中外服的授权</a:t>
            </a:r>
            <a:endParaRPr lang="zh-CN" altLang="en-US" sz="4400" b="1">
              <a:latin typeface="宋体" panose="02010600030101010101" pitchFamily="2" charset="-122"/>
            </a:endParaRPr>
          </a:p>
        </p:txBody>
      </p:sp>
      <p:sp>
        <p:nvSpPr>
          <p:cNvPr id="200" name=" 200"/>
          <p:cNvSpPr/>
          <p:nvPr/>
        </p:nvSpPr>
        <p:spPr>
          <a:xfrm>
            <a:off x="4290060" y="459740"/>
            <a:ext cx="3769995" cy="94932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49481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13197" y="19251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￼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5081"/>
            <a:ext cx="12192000" cy="6107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8"/>
          <p:cNvSpPr/>
          <p:nvPr/>
        </p:nvSpPr>
        <p:spPr>
          <a:xfrm>
            <a:off x="9707880" y="349758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矩形 24"/>
          <p:cNvSpPr/>
          <p:nvPr/>
        </p:nvSpPr>
        <p:spPr>
          <a:xfrm>
            <a:off x="3733800" y="3525520"/>
            <a:ext cx="1979613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学历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矩形 25"/>
          <p:cNvSpPr/>
          <p:nvPr/>
        </p:nvSpPr>
        <p:spPr>
          <a:xfrm>
            <a:off x="6835775" y="3525520"/>
            <a:ext cx="1978025" cy="4318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</a:t>
            </a:r>
            <a:endParaRPr 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文本框 29"/>
          <p:cNvSpPr/>
          <p:nvPr/>
        </p:nvSpPr>
        <p:spPr>
          <a:xfrm>
            <a:off x="981075" y="3923030"/>
            <a:ext cx="1268730" cy="1449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18-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周岁；性别不限；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未婚优先；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3" name="文本框 30"/>
          <p:cNvSpPr/>
          <p:nvPr/>
        </p:nvSpPr>
        <p:spPr>
          <a:xfrm>
            <a:off x="3796030" y="4178300"/>
            <a:ext cx="185483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应往届高中毕业生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应往届中专护理专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业毕业生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往届大专</a:t>
            </a: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本科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不限专业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 200"/>
          <p:cNvSpPr/>
          <p:nvPr/>
        </p:nvSpPr>
        <p:spPr>
          <a:xfrm>
            <a:off x="3960495" y="670560"/>
            <a:ext cx="4542790" cy="71882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22935" y="3525520"/>
            <a:ext cx="1979613" cy="43338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年龄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 descr="A000220150320C8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1744345"/>
            <a:ext cx="1397635" cy="1793875"/>
          </a:xfrm>
          <a:prstGeom prst="rect">
            <a:avLst/>
          </a:prstGeom>
        </p:spPr>
      </p:pic>
      <p:pic>
        <p:nvPicPr>
          <p:cNvPr id="21" name="图片 20" descr="A000220150319J83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65" y="1796415"/>
            <a:ext cx="1163955" cy="1729105"/>
          </a:xfrm>
          <a:prstGeom prst="rect">
            <a:avLst/>
          </a:prstGeom>
        </p:spPr>
      </p:pic>
      <p:pic>
        <p:nvPicPr>
          <p:cNvPr id="22" name="图片 21" descr="A000220150320C90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1764665"/>
            <a:ext cx="1191895" cy="1753235"/>
          </a:xfrm>
          <a:prstGeom prst="rect">
            <a:avLst/>
          </a:prstGeom>
        </p:spPr>
      </p:pic>
      <p:sp>
        <p:nvSpPr>
          <p:cNvPr id="26" name="文本框 30"/>
          <p:cNvSpPr/>
          <p:nvPr/>
        </p:nvSpPr>
        <p:spPr>
          <a:xfrm>
            <a:off x="7003415" y="4178300"/>
            <a:ext cx="164338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歌德学院考取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16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的B1语言证书</a:t>
            </a:r>
            <a:endParaRPr sz="16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A000220150322J76P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55" y="1810385"/>
            <a:ext cx="1288415" cy="1701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47490" y="801370"/>
            <a:ext cx="46831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项目模式（</a:t>
            </a:r>
            <a:r>
              <a:rPr lang="en-US" altLang="zh-CN" sz="2400" b="1" dirty="0" smtClean="0"/>
              <a:t>3+3</a:t>
            </a:r>
            <a:r>
              <a:rPr lang="zh-CN" altLang="en-US" sz="2400" b="1" dirty="0" smtClean="0"/>
              <a:t>）</a:t>
            </a:r>
            <a:r>
              <a:rPr lang="zh-CN" altLang="en-US" sz="2400" b="1" dirty="0"/>
              <a:t>职业培训模式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814560" y="4243070"/>
            <a:ext cx="2087245" cy="214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身体健康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无犯罪记录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有爱心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愿意从事老年护理/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护士行业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TYPE" val="f"/>
  <p:tag name="KSO_WM_TEMPLATE_CATEGORY" val="custom"/>
  <p:tag name="KSO_WM_TEMPLATE_INDEX" val="20181614"/>
  <p:tag name="KSO_WM_UNIT_ID" val="custom20181614_19*f*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TYPE" val="f"/>
  <p:tag name="KSO_WM_TEMPLATE_CATEGORY" val="custom"/>
  <p:tag name="KSO_WM_TEMPLATE_INDEX" val="20181614"/>
  <p:tag name="KSO_WM_UNIT_ID" val="custom20181614_19*f*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2474</Words>
  <Application>WPS 演示</Application>
  <PresentationFormat>宽屏</PresentationFormat>
  <Paragraphs>334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Impact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中国对外友好合作服务中心：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creator>哎呀小小草</dc:creator>
  <cp:keywords>https://800sucai.taobao.com</cp:keywords>
  <dc:description>https://800sucai.taobao.com</dc:description>
  <dc:subject>哎呀小小草</dc:subject>
  <cp:category>https://800sucai.taobao.com</cp:category>
  <cp:lastModifiedBy>Administrator</cp:lastModifiedBy>
  <cp:revision>175</cp:revision>
  <dcterms:created xsi:type="dcterms:W3CDTF">1900-01-01T00:00:00Z</dcterms:created>
  <dcterms:modified xsi:type="dcterms:W3CDTF">2018-04-16T12:30:27Z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